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3_F4F7610B.xml" ContentType="application/vnd.ms-powerpoint.comments+xml"/>
  <Override PartName="/ppt/notesSlides/notesSlide2.xml" ContentType="application/vnd.openxmlformats-officedocument.presentationml.notesSlide+xml"/>
  <Override PartName="/ppt/comments/modernComment_10C_6872C365.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56" r:id="rId5"/>
    <p:sldId id="257" r:id="rId6"/>
    <p:sldId id="258" r:id="rId7"/>
    <p:sldId id="259" r:id="rId8"/>
    <p:sldId id="260" r:id="rId9"/>
    <p:sldId id="261" r:id="rId10"/>
    <p:sldId id="277" r:id="rId11"/>
    <p:sldId id="271" r:id="rId12"/>
    <p:sldId id="272" r:id="rId13"/>
    <p:sldId id="273" r:id="rId14"/>
    <p:sldId id="274" r:id="rId15"/>
    <p:sldId id="267" r:id="rId16"/>
    <p:sldId id="268" r:id="rId17"/>
    <p:sldId id="280" r:id="rId18"/>
    <p:sldId id="279" r:id="rId19"/>
    <p:sldId id="278" r:id="rId20"/>
    <p:sldId id="281" r:id="rId21"/>
    <p:sldId id="275" r:id="rId22"/>
    <p:sldId id="27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439C0C-46AE-795C-8E70-BD71A9575689}" name="Catherine Hodder" initials="CH" userId="S::chodder@youngepilepsy.org.uk::2cce5721-c1b7-4ea0-87b7-9d607dc5ed3a" providerId="AD"/>
  <p188:author id="{904E4A55-9D68-0116-387B-1C2A3FBC8878}" name="Cameron Davies" initials="CD" userId="S::cdavies@youngepilepsy.org.uk::e23df099-ebe7-4bef-8dd1-0bb787a77517" providerId="AD"/>
  <p188:author id="{939DF387-FA1B-2F5D-82AB-D199E62A0C11}" name="Camilla Baker" initials="CB" userId="S::cbaker@youngepilepsy.org.uk::e2f19451-b5e2-4f41-9f25-dfec5c2c90f6" providerId="AD"/>
  <p188:author id="{707B5099-8B3D-D0FF-FA87-D6971A202FC2}" name="Kath Horgan" initials="KH" userId="S::khorgan@youngepilepsy.org.uk::eae4cc3f-30e9-4e13-b4b2-994c584a0fed" providerId="AD"/>
  <p188:author id="{77D35DC6-19A2-3729-EEF4-68F945F35AA4}" name="Harky Kalsi" initials="HK" userId="9683576d4e43aef3" providerId="Windows Live"/>
  <p188:author id="{C484A0CE-7B0E-27F2-65FB-D2521BCD0CB0}" name="Rebecca Gouldbourne" initials="RG" userId="S::rgouldbourne@youngepilepsy.org.uk::177111bc-fe0d-4b48-b011-ab3189868f9e" providerId="AD"/>
  <p188:author id="{75C851FD-4C8A-174A-B3BD-C6D0E0FFE876}" name="Cameron Matthews" initials="CM" userId="S::cmatthews@youngepilepsy.org.uk::e23df099-ebe7-4bef-8dd1-0bb787a775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277F"/>
    <a:srgbClr val="FDD616"/>
    <a:srgbClr val="78C8CA"/>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D2E287-210F-4C42-AA7C-F6B67AE77AD5}" v="3" dt="2026-02-26T14:10:55.5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48"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8/10/relationships/authors" Target="authors.xml"/></Relationships>
</file>

<file path=ppt/comments/modernComment_10C_6872C365.xml><?xml version="1.0" encoding="utf-8"?>
<p188:cmLst xmlns:a="http://schemas.openxmlformats.org/drawingml/2006/main" xmlns:r="http://schemas.openxmlformats.org/officeDocument/2006/relationships" xmlns:p188="http://schemas.microsoft.com/office/powerpoint/2018/8/main">
  <p188:cm id="{0BEAA24B-B3D9-4192-B869-FC006B8B7169}" authorId="{939DF387-FA1B-2F5D-82AB-D199E62A0C11}" created="2025-04-28T13:11:25.719">
    <pc:sldMkLst xmlns:pc="http://schemas.microsoft.com/office/powerpoint/2013/main/command">
      <pc:docMk/>
      <pc:sldMk cId="1752351589" sldId="268"/>
    </pc:sldMkLst>
    <p188:txBody>
      <a:bodyPr/>
      <a:lstStyle/>
      <a:p>
        <a:r>
          <a:rPr lang="en-GB"/>
          <a:t>guess the number? we did a bit about which stadium fits 63,000 kids 
I would start with interactive not leave it til the end? get them onside and interested . </a:t>
        </a:r>
      </a:p>
    </p188:txBody>
    <p188:extLst>
      <p:ext xmlns:p="http://schemas.openxmlformats.org/presentationml/2006/main" uri="{57CB4572-C831-44C2-8A1C-0ADB6CCDFE69}">
        <p223:reactions xmlns:p223="http://schemas.microsoft.com/office/powerpoint/2022/03/main">
          <p223:rxn type="👍">
            <p223:instance time="2025-04-28T13:29:54.684" authorId="{904E4A55-9D68-0116-387B-1C2A3FBC8878}"/>
          </p223:rxn>
        </p223:reactions>
      </p:ext>
    </p188:extLst>
  </p188:cm>
  <p188:cm id="{C303B06B-B34F-4438-B404-37DD8044FC91}" authorId="{939DF387-FA1B-2F5D-82AB-D199E62A0C11}" created="2025-04-28T13:14:55.759">
    <pc:sldMkLst xmlns:pc="http://schemas.microsoft.com/office/powerpoint/2013/main/command">
      <pc:docMk/>
      <pc:sldMk cId="1752351589" sldId="268"/>
    </pc:sldMkLst>
    <p188:txBody>
      <a:bodyPr/>
      <a:lstStyle/>
      <a:p>
        <a:r>
          <a:rPr lang="en-GB"/>
          <a:t>The quotes from kids about their seizure experiences would be good - hear them/read them. Then ask the audience, what would it be like to be in their shoes? What can we do as students to help? (it might not be much, but peer support and mental health support form peers, reassurance, understanding and empathy) but that is something that we have heard from CYPE that they would really appreciate - know and understand us but don't make us do the work teaching you. </a:t>
        </a:r>
      </a:p>
    </p188:txBody>
    <p188:extLst>
      <p:ext xmlns:p="http://schemas.openxmlformats.org/presentationml/2006/main" uri="{57CB4572-C831-44C2-8A1C-0ADB6CCDFE69}">
        <p223:reactions xmlns:p223="http://schemas.microsoft.com/office/powerpoint/2022/03/main">
          <p223:rxn type="👍">
            <p223:instance time="2025-04-28T13:29:57.020" authorId="{904E4A55-9D68-0116-387B-1C2A3FBC8878}"/>
          </p223:rxn>
        </p223:reactions>
      </p:ext>
    </p188:extLst>
  </p188:cm>
  <p188:cm id="{A522484C-69D5-43DB-8A71-D3181B0F16C0}" authorId="{75C851FD-4C8A-174A-B3BD-C6D0E0FFE876}" created="2025-10-03T14:49:42.471">
    <ac:txMkLst xmlns:ac="http://schemas.microsoft.com/office/drawing/2013/main/command">
      <pc:docMk xmlns:pc="http://schemas.microsoft.com/office/powerpoint/2013/main/command"/>
      <pc:sldMk xmlns:pc="http://schemas.microsoft.com/office/powerpoint/2013/main/command" cId="1752351589" sldId="268"/>
      <ac:spMk id="9" creationId="{AAB494BC-25D4-E473-3B15-F7CE00C6BA47}"/>
      <ac:txMk cp="0">
        <ac:context len="89" hash="824021338"/>
      </ac:txMk>
    </ac:txMkLst>
    <p188:pos x="5461974" y="445442"/>
    <p188:txBody>
      <a:bodyPr/>
      <a:lstStyle/>
      <a:p>
        <a:r>
          <a:rPr lang="en-GB"/>
          <a:t>Rethink this question</a:t>
        </a:r>
      </a:p>
    </p188:txBody>
  </p188:cm>
</p188:cmLst>
</file>

<file path=ppt/comments/modernComment_103_F4F7610B.xml><?xml version="1.0" encoding="utf-8"?>
<p188:cmLst xmlns:a="http://schemas.openxmlformats.org/drawingml/2006/main" xmlns:r="http://schemas.openxmlformats.org/officeDocument/2006/relationships" xmlns:p188="http://schemas.microsoft.com/office/powerpoint/2018/8/main">
  <p188:cm id="{0B86BE7D-02D9-4F6F-8492-D144F4EE4CF5}" authorId="{75C851FD-4C8A-174A-B3BD-C6D0E0FFE876}" created="2025-10-03T12:41:13.115">
    <ac:deMkLst xmlns:ac="http://schemas.microsoft.com/office/drawing/2013/main/command">
      <pc:docMk xmlns:pc="http://schemas.microsoft.com/office/powerpoint/2013/main/command"/>
      <pc:sldMk xmlns:pc="http://schemas.microsoft.com/office/powerpoint/2013/main/command" cId="4109852939" sldId="259"/>
      <ac:spMk id="14" creationId="{15BE790C-A8C6-338C-8C62-D2E75118AFF4}"/>
    </ac:deMkLst>
    <p188:txBody>
      <a:bodyPr/>
      <a:lstStyle/>
      <a:p>
        <a:r>
          <a:rPr lang="en-GB"/>
          <a:t>Make text bigger</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67CF97-640C-BF4C-A40A-A2F33DE1756C}" type="datetimeFigureOut">
              <a:rPr lang="en-US" smtClean="0"/>
              <a:t>2/26/2026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031D12-779F-5241-9DFA-7605D891C2CF}" type="slidenum">
              <a:rPr lang="en-US" smtClean="0"/>
              <a:t>‹#›</a:t>
            </a:fld>
            <a:endParaRPr lang="en-US"/>
          </a:p>
        </p:txBody>
      </p:sp>
    </p:spTree>
    <p:extLst>
      <p:ext uri="{BB962C8B-B14F-4D97-AF65-F5344CB8AC3E}">
        <p14:creationId xmlns:p14="http://schemas.microsoft.com/office/powerpoint/2010/main" val="1273502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031D12-779F-5241-9DFA-7605D891C2CF}" type="slidenum">
              <a:rPr lang="en-US" smtClean="0"/>
              <a:t>3</a:t>
            </a:fld>
            <a:endParaRPr lang="en-US"/>
          </a:p>
        </p:txBody>
      </p:sp>
    </p:spTree>
    <p:extLst>
      <p:ext uri="{BB962C8B-B14F-4D97-AF65-F5344CB8AC3E}">
        <p14:creationId xmlns:p14="http://schemas.microsoft.com/office/powerpoint/2010/main" val="2547702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031D12-779F-5241-9DFA-7605D891C2CF}" type="slidenum">
              <a:rPr lang="en-US" smtClean="0"/>
              <a:t>11</a:t>
            </a:fld>
            <a:endParaRPr lang="en-US"/>
          </a:p>
        </p:txBody>
      </p:sp>
    </p:spTree>
    <p:extLst>
      <p:ext uri="{BB962C8B-B14F-4D97-AF65-F5344CB8AC3E}">
        <p14:creationId xmlns:p14="http://schemas.microsoft.com/office/powerpoint/2010/main" val="299777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DD7E2-617E-6EEC-9CF0-B2120008DB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63ADCC6-AC41-DAD7-1812-550C2C8814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A9E1239-C603-A70F-2AB3-472DEE14D11F}"/>
              </a:ext>
            </a:extLst>
          </p:cNvPr>
          <p:cNvSpPr>
            <a:spLocks noGrp="1"/>
          </p:cNvSpPr>
          <p:nvPr>
            <p:ph type="dt" sz="half" idx="10"/>
          </p:nvPr>
        </p:nvSpPr>
        <p:spPr/>
        <p:txBody>
          <a:bodyPr/>
          <a:lstStyle/>
          <a:p>
            <a:fld id="{54050C46-7C1C-44E5-AAA3-C497F090E472}" type="datetimeFigureOut">
              <a:rPr lang="en-GB" smtClean="0"/>
              <a:t>26/02/2026</a:t>
            </a:fld>
            <a:endParaRPr lang="en-GB"/>
          </a:p>
        </p:txBody>
      </p:sp>
      <p:sp>
        <p:nvSpPr>
          <p:cNvPr id="5" name="Footer Placeholder 4">
            <a:extLst>
              <a:ext uri="{FF2B5EF4-FFF2-40B4-BE49-F238E27FC236}">
                <a16:creationId xmlns:a16="http://schemas.microsoft.com/office/drawing/2014/main" id="{AACF1D12-7436-645C-9FA5-BB1D7FDC2D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759729-704F-A6C7-D179-03D07146F628}"/>
              </a:ext>
            </a:extLst>
          </p:cNvPr>
          <p:cNvSpPr>
            <a:spLocks noGrp="1"/>
          </p:cNvSpPr>
          <p:nvPr>
            <p:ph type="sldNum" sz="quarter" idx="12"/>
          </p:nvPr>
        </p:nvSpPr>
        <p:spPr/>
        <p:txBody>
          <a:bodyPr/>
          <a:lstStyle/>
          <a:p>
            <a:fld id="{7DCEC37A-A7D6-44D8-9020-27B808F309A6}" type="slidenum">
              <a:rPr lang="en-GB" smtClean="0"/>
              <a:t>‹#›</a:t>
            </a:fld>
            <a:endParaRPr lang="en-GB"/>
          </a:p>
        </p:txBody>
      </p:sp>
    </p:spTree>
    <p:extLst>
      <p:ext uri="{BB962C8B-B14F-4D97-AF65-F5344CB8AC3E}">
        <p14:creationId xmlns:p14="http://schemas.microsoft.com/office/powerpoint/2010/main" val="5793808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544DB-7893-AF58-FB2E-E1D17A5E7B4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F163DAE-7CD9-AB70-5677-511F49B1FA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1B39C0A-8649-6A51-E7FE-60BE9C91A48A}"/>
              </a:ext>
            </a:extLst>
          </p:cNvPr>
          <p:cNvSpPr>
            <a:spLocks noGrp="1"/>
          </p:cNvSpPr>
          <p:nvPr>
            <p:ph type="dt" sz="half" idx="10"/>
          </p:nvPr>
        </p:nvSpPr>
        <p:spPr/>
        <p:txBody>
          <a:bodyPr/>
          <a:lstStyle/>
          <a:p>
            <a:fld id="{54050C46-7C1C-44E5-AAA3-C497F090E472}" type="datetimeFigureOut">
              <a:rPr lang="en-GB" smtClean="0"/>
              <a:t>26/02/2026</a:t>
            </a:fld>
            <a:endParaRPr lang="en-GB"/>
          </a:p>
        </p:txBody>
      </p:sp>
      <p:sp>
        <p:nvSpPr>
          <p:cNvPr id="5" name="Footer Placeholder 4">
            <a:extLst>
              <a:ext uri="{FF2B5EF4-FFF2-40B4-BE49-F238E27FC236}">
                <a16:creationId xmlns:a16="http://schemas.microsoft.com/office/drawing/2014/main" id="{BB4234D0-98D9-4AE7-FA20-9259C9A8C6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69A15D-1972-4875-8DC5-DE076A73FC1E}"/>
              </a:ext>
            </a:extLst>
          </p:cNvPr>
          <p:cNvSpPr>
            <a:spLocks noGrp="1"/>
          </p:cNvSpPr>
          <p:nvPr>
            <p:ph type="sldNum" sz="quarter" idx="12"/>
          </p:nvPr>
        </p:nvSpPr>
        <p:spPr/>
        <p:txBody>
          <a:bodyPr/>
          <a:lstStyle/>
          <a:p>
            <a:fld id="{7DCEC37A-A7D6-44D8-9020-27B808F309A6}" type="slidenum">
              <a:rPr lang="en-GB" smtClean="0"/>
              <a:t>‹#›</a:t>
            </a:fld>
            <a:endParaRPr lang="en-GB"/>
          </a:p>
        </p:txBody>
      </p:sp>
    </p:spTree>
    <p:extLst>
      <p:ext uri="{BB962C8B-B14F-4D97-AF65-F5344CB8AC3E}">
        <p14:creationId xmlns:p14="http://schemas.microsoft.com/office/powerpoint/2010/main" val="1569240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43E57-F11E-C423-8272-1A11502A667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A6F30CE-CFFF-085F-836D-DF41E8F770B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0B8D24-0B30-7EC0-A806-8AF85E59A0B1}"/>
              </a:ext>
            </a:extLst>
          </p:cNvPr>
          <p:cNvSpPr>
            <a:spLocks noGrp="1"/>
          </p:cNvSpPr>
          <p:nvPr>
            <p:ph type="dt" sz="half" idx="10"/>
          </p:nvPr>
        </p:nvSpPr>
        <p:spPr/>
        <p:txBody>
          <a:bodyPr/>
          <a:lstStyle/>
          <a:p>
            <a:fld id="{54050C46-7C1C-44E5-AAA3-C497F090E472}" type="datetimeFigureOut">
              <a:rPr lang="en-GB" smtClean="0"/>
              <a:t>26/02/2026</a:t>
            </a:fld>
            <a:endParaRPr lang="en-GB"/>
          </a:p>
        </p:txBody>
      </p:sp>
      <p:sp>
        <p:nvSpPr>
          <p:cNvPr id="5" name="Footer Placeholder 4">
            <a:extLst>
              <a:ext uri="{FF2B5EF4-FFF2-40B4-BE49-F238E27FC236}">
                <a16:creationId xmlns:a16="http://schemas.microsoft.com/office/drawing/2014/main" id="{8F8081A8-991E-68A2-DA82-DE2E9EA152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086498-0C55-5602-7BBC-3D2F38A7A12D}"/>
              </a:ext>
            </a:extLst>
          </p:cNvPr>
          <p:cNvSpPr>
            <a:spLocks noGrp="1"/>
          </p:cNvSpPr>
          <p:nvPr>
            <p:ph type="sldNum" sz="quarter" idx="12"/>
          </p:nvPr>
        </p:nvSpPr>
        <p:spPr/>
        <p:txBody>
          <a:bodyPr/>
          <a:lstStyle/>
          <a:p>
            <a:fld id="{7DCEC37A-A7D6-44D8-9020-27B808F309A6}" type="slidenum">
              <a:rPr lang="en-GB" smtClean="0"/>
              <a:t>‹#›</a:t>
            </a:fld>
            <a:endParaRPr lang="en-GB"/>
          </a:p>
        </p:txBody>
      </p:sp>
    </p:spTree>
    <p:extLst>
      <p:ext uri="{BB962C8B-B14F-4D97-AF65-F5344CB8AC3E}">
        <p14:creationId xmlns:p14="http://schemas.microsoft.com/office/powerpoint/2010/main" val="971550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1D878-1315-A321-4044-C8DFB1483AE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EE45271-C9FE-5982-8262-E3449F9103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3EFF8D3-35FF-1ADB-0A35-E442340905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C8C3EF1-C6ED-0288-9BE5-E1D70BFF3EA5}"/>
              </a:ext>
            </a:extLst>
          </p:cNvPr>
          <p:cNvSpPr>
            <a:spLocks noGrp="1"/>
          </p:cNvSpPr>
          <p:nvPr>
            <p:ph type="dt" sz="half" idx="10"/>
          </p:nvPr>
        </p:nvSpPr>
        <p:spPr/>
        <p:txBody>
          <a:bodyPr/>
          <a:lstStyle/>
          <a:p>
            <a:fld id="{54050C46-7C1C-44E5-AAA3-C497F090E472}" type="datetimeFigureOut">
              <a:rPr lang="en-GB" smtClean="0"/>
              <a:t>26/02/2026</a:t>
            </a:fld>
            <a:endParaRPr lang="en-GB"/>
          </a:p>
        </p:txBody>
      </p:sp>
      <p:sp>
        <p:nvSpPr>
          <p:cNvPr id="6" name="Footer Placeholder 5">
            <a:extLst>
              <a:ext uri="{FF2B5EF4-FFF2-40B4-BE49-F238E27FC236}">
                <a16:creationId xmlns:a16="http://schemas.microsoft.com/office/drawing/2014/main" id="{76AC0712-0472-B7E1-00FF-21694FF743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3E8C2BE-6B15-2138-235C-B8E9913A3762}"/>
              </a:ext>
            </a:extLst>
          </p:cNvPr>
          <p:cNvSpPr>
            <a:spLocks noGrp="1"/>
          </p:cNvSpPr>
          <p:nvPr>
            <p:ph type="sldNum" sz="quarter" idx="12"/>
          </p:nvPr>
        </p:nvSpPr>
        <p:spPr/>
        <p:txBody>
          <a:bodyPr/>
          <a:lstStyle/>
          <a:p>
            <a:fld id="{7DCEC37A-A7D6-44D8-9020-27B808F309A6}" type="slidenum">
              <a:rPr lang="en-GB" smtClean="0"/>
              <a:t>‹#›</a:t>
            </a:fld>
            <a:endParaRPr lang="en-GB"/>
          </a:p>
        </p:txBody>
      </p:sp>
    </p:spTree>
    <p:extLst>
      <p:ext uri="{BB962C8B-B14F-4D97-AF65-F5344CB8AC3E}">
        <p14:creationId xmlns:p14="http://schemas.microsoft.com/office/powerpoint/2010/main" val="35088006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B629D-EA54-9696-C8C6-88971A46ECE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173099C-78F7-B284-DD3A-8607F8FA6F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C544D7-1DB6-C195-7B6A-48BB868E57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B4F05C3-2659-F9CB-D16B-87081EF69A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E262DA-EDAD-922B-9CE8-D6652C8990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A8CD4B2-534A-51B7-8175-2BE59801CDAE}"/>
              </a:ext>
            </a:extLst>
          </p:cNvPr>
          <p:cNvSpPr>
            <a:spLocks noGrp="1"/>
          </p:cNvSpPr>
          <p:nvPr>
            <p:ph type="dt" sz="half" idx="10"/>
          </p:nvPr>
        </p:nvSpPr>
        <p:spPr/>
        <p:txBody>
          <a:bodyPr/>
          <a:lstStyle/>
          <a:p>
            <a:fld id="{54050C46-7C1C-44E5-AAA3-C497F090E472}" type="datetimeFigureOut">
              <a:rPr lang="en-GB" smtClean="0"/>
              <a:t>26/02/2026</a:t>
            </a:fld>
            <a:endParaRPr lang="en-GB"/>
          </a:p>
        </p:txBody>
      </p:sp>
      <p:sp>
        <p:nvSpPr>
          <p:cNvPr id="8" name="Footer Placeholder 7">
            <a:extLst>
              <a:ext uri="{FF2B5EF4-FFF2-40B4-BE49-F238E27FC236}">
                <a16:creationId xmlns:a16="http://schemas.microsoft.com/office/drawing/2014/main" id="{24F2ECBA-05EF-7DCA-67CE-C84923DC6B9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DA71331-21CF-2E42-4A3F-D905445EB4A4}"/>
              </a:ext>
            </a:extLst>
          </p:cNvPr>
          <p:cNvSpPr>
            <a:spLocks noGrp="1"/>
          </p:cNvSpPr>
          <p:nvPr>
            <p:ph type="sldNum" sz="quarter" idx="12"/>
          </p:nvPr>
        </p:nvSpPr>
        <p:spPr/>
        <p:txBody>
          <a:bodyPr/>
          <a:lstStyle/>
          <a:p>
            <a:fld id="{7DCEC37A-A7D6-44D8-9020-27B808F309A6}" type="slidenum">
              <a:rPr lang="en-GB" smtClean="0"/>
              <a:t>‹#›</a:t>
            </a:fld>
            <a:endParaRPr lang="en-GB"/>
          </a:p>
        </p:txBody>
      </p:sp>
    </p:spTree>
    <p:extLst>
      <p:ext uri="{BB962C8B-B14F-4D97-AF65-F5344CB8AC3E}">
        <p14:creationId xmlns:p14="http://schemas.microsoft.com/office/powerpoint/2010/main" val="3595553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6C56B-BD94-4EE1-E4F8-E3F67E6D8DF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8B53115-24D6-F713-9A95-6C2E3A34029F}"/>
              </a:ext>
            </a:extLst>
          </p:cNvPr>
          <p:cNvSpPr>
            <a:spLocks noGrp="1"/>
          </p:cNvSpPr>
          <p:nvPr>
            <p:ph type="dt" sz="half" idx="10"/>
          </p:nvPr>
        </p:nvSpPr>
        <p:spPr/>
        <p:txBody>
          <a:bodyPr/>
          <a:lstStyle/>
          <a:p>
            <a:fld id="{54050C46-7C1C-44E5-AAA3-C497F090E472}" type="datetimeFigureOut">
              <a:rPr lang="en-GB" smtClean="0"/>
              <a:t>26/02/2026</a:t>
            </a:fld>
            <a:endParaRPr lang="en-GB"/>
          </a:p>
        </p:txBody>
      </p:sp>
      <p:sp>
        <p:nvSpPr>
          <p:cNvPr id="4" name="Footer Placeholder 3">
            <a:extLst>
              <a:ext uri="{FF2B5EF4-FFF2-40B4-BE49-F238E27FC236}">
                <a16:creationId xmlns:a16="http://schemas.microsoft.com/office/drawing/2014/main" id="{6283B471-E98E-D2D0-C7F0-3B7A8140605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9F7E38-2E2D-AAF3-5F17-8958916EBC05}"/>
              </a:ext>
            </a:extLst>
          </p:cNvPr>
          <p:cNvSpPr>
            <a:spLocks noGrp="1"/>
          </p:cNvSpPr>
          <p:nvPr>
            <p:ph type="sldNum" sz="quarter" idx="12"/>
          </p:nvPr>
        </p:nvSpPr>
        <p:spPr/>
        <p:txBody>
          <a:bodyPr/>
          <a:lstStyle/>
          <a:p>
            <a:fld id="{7DCEC37A-A7D6-44D8-9020-27B808F309A6}" type="slidenum">
              <a:rPr lang="en-GB" smtClean="0"/>
              <a:t>‹#›</a:t>
            </a:fld>
            <a:endParaRPr lang="en-GB"/>
          </a:p>
        </p:txBody>
      </p:sp>
    </p:spTree>
    <p:extLst>
      <p:ext uri="{BB962C8B-B14F-4D97-AF65-F5344CB8AC3E}">
        <p14:creationId xmlns:p14="http://schemas.microsoft.com/office/powerpoint/2010/main" val="3659875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668078-532E-531F-DD74-BCFEFF98D809}"/>
              </a:ext>
            </a:extLst>
          </p:cNvPr>
          <p:cNvSpPr>
            <a:spLocks noGrp="1"/>
          </p:cNvSpPr>
          <p:nvPr>
            <p:ph type="dt" sz="half" idx="10"/>
          </p:nvPr>
        </p:nvSpPr>
        <p:spPr/>
        <p:txBody>
          <a:bodyPr/>
          <a:lstStyle/>
          <a:p>
            <a:fld id="{54050C46-7C1C-44E5-AAA3-C497F090E472}" type="datetimeFigureOut">
              <a:rPr lang="en-GB" smtClean="0"/>
              <a:t>26/02/2026</a:t>
            </a:fld>
            <a:endParaRPr lang="en-GB"/>
          </a:p>
        </p:txBody>
      </p:sp>
      <p:sp>
        <p:nvSpPr>
          <p:cNvPr id="3" name="Footer Placeholder 2">
            <a:extLst>
              <a:ext uri="{FF2B5EF4-FFF2-40B4-BE49-F238E27FC236}">
                <a16:creationId xmlns:a16="http://schemas.microsoft.com/office/drawing/2014/main" id="{23B66151-C79A-4485-17F4-43EDFADFE5B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514C5CA-647F-98C1-4E0F-89D6BB709661}"/>
              </a:ext>
            </a:extLst>
          </p:cNvPr>
          <p:cNvSpPr>
            <a:spLocks noGrp="1"/>
          </p:cNvSpPr>
          <p:nvPr>
            <p:ph type="sldNum" sz="quarter" idx="12"/>
          </p:nvPr>
        </p:nvSpPr>
        <p:spPr/>
        <p:txBody>
          <a:bodyPr/>
          <a:lstStyle/>
          <a:p>
            <a:fld id="{7DCEC37A-A7D6-44D8-9020-27B808F309A6}" type="slidenum">
              <a:rPr lang="en-GB" smtClean="0"/>
              <a:t>‹#›</a:t>
            </a:fld>
            <a:endParaRPr lang="en-GB"/>
          </a:p>
        </p:txBody>
      </p:sp>
    </p:spTree>
    <p:extLst>
      <p:ext uri="{BB962C8B-B14F-4D97-AF65-F5344CB8AC3E}">
        <p14:creationId xmlns:p14="http://schemas.microsoft.com/office/powerpoint/2010/main" val="1225295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EE939-0B68-78A8-624C-7C6B11E93A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D55B05E-D4CD-0724-04B8-80F6FA72DD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EE19283-21BF-CC92-A843-799D9FDB50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BBDAF1-F602-E11B-0248-47FCAB930FBF}"/>
              </a:ext>
            </a:extLst>
          </p:cNvPr>
          <p:cNvSpPr>
            <a:spLocks noGrp="1"/>
          </p:cNvSpPr>
          <p:nvPr>
            <p:ph type="dt" sz="half" idx="10"/>
          </p:nvPr>
        </p:nvSpPr>
        <p:spPr/>
        <p:txBody>
          <a:bodyPr/>
          <a:lstStyle/>
          <a:p>
            <a:fld id="{54050C46-7C1C-44E5-AAA3-C497F090E472}" type="datetimeFigureOut">
              <a:rPr lang="en-GB" smtClean="0"/>
              <a:t>26/02/2026</a:t>
            </a:fld>
            <a:endParaRPr lang="en-GB"/>
          </a:p>
        </p:txBody>
      </p:sp>
      <p:sp>
        <p:nvSpPr>
          <p:cNvPr id="6" name="Footer Placeholder 5">
            <a:extLst>
              <a:ext uri="{FF2B5EF4-FFF2-40B4-BE49-F238E27FC236}">
                <a16:creationId xmlns:a16="http://schemas.microsoft.com/office/drawing/2014/main" id="{B4B54406-CCF5-08DB-D8DC-04DB3CE756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CAFD8D8-D5ED-A539-0669-8C6A42ED66E3}"/>
              </a:ext>
            </a:extLst>
          </p:cNvPr>
          <p:cNvSpPr>
            <a:spLocks noGrp="1"/>
          </p:cNvSpPr>
          <p:nvPr>
            <p:ph type="sldNum" sz="quarter" idx="12"/>
          </p:nvPr>
        </p:nvSpPr>
        <p:spPr/>
        <p:txBody>
          <a:bodyPr/>
          <a:lstStyle/>
          <a:p>
            <a:fld id="{7DCEC37A-A7D6-44D8-9020-27B808F309A6}" type="slidenum">
              <a:rPr lang="en-GB" smtClean="0"/>
              <a:t>‹#›</a:t>
            </a:fld>
            <a:endParaRPr lang="en-GB"/>
          </a:p>
        </p:txBody>
      </p:sp>
    </p:spTree>
    <p:extLst>
      <p:ext uri="{BB962C8B-B14F-4D97-AF65-F5344CB8AC3E}">
        <p14:creationId xmlns:p14="http://schemas.microsoft.com/office/powerpoint/2010/main" val="29411226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06BEF-C9C4-AAFF-C53F-B0D83BACBD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BFF2FEF-C26E-1625-1879-DDEED70D3D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C542A41-E50B-18CA-D860-AF357CAE6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923D35-284D-3EA5-1F82-43819806652C}"/>
              </a:ext>
            </a:extLst>
          </p:cNvPr>
          <p:cNvSpPr>
            <a:spLocks noGrp="1"/>
          </p:cNvSpPr>
          <p:nvPr>
            <p:ph type="dt" sz="half" idx="10"/>
          </p:nvPr>
        </p:nvSpPr>
        <p:spPr/>
        <p:txBody>
          <a:bodyPr/>
          <a:lstStyle/>
          <a:p>
            <a:fld id="{54050C46-7C1C-44E5-AAA3-C497F090E472}" type="datetimeFigureOut">
              <a:rPr lang="en-GB" smtClean="0"/>
              <a:t>26/02/2026</a:t>
            </a:fld>
            <a:endParaRPr lang="en-GB"/>
          </a:p>
        </p:txBody>
      </p:sp>
      <p:sp>
        <p:nvSpPr>
          <p:cNvPr id="6" name="Footer Placeholder 5">
            <a:extLst>
              <a:ext uri="{FF2B5EF4-FFF2-40B4-BE49-F238E27FC236}">
                <a16:creationId xmlns:a16="http://schemas.microsoft.com/office/drawing/2014/main" id="{CD0CCFDF-AC0D-E3EF-39E0-76DBE89127A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DCE732B-CE8F-E7BD-116C-A59B2A3C1D1A}"/>
              </a:ext>
            </a:extLst>
          </p:cNvPr>
          <p:cNvSpPr>
            <a:spLocks noGrp="1"/>
          </p:cNvSpPr>
          <p:nvPr>
            <p:ph type="sldNum" sz="quarter" idx="12"/>
          </p:nvPr>
        </p:nvSpPr>
        <p:spPr/>
        <p:txBody>
          <a:bodyPr/>
          <a:lstStyle/>
          <a:p>
            <a:fld id="{7DCEC37A-A7D6-44D8-9020-27B808F309A6}" type="slidenum">
              <a:rPr lang="en-GB" smtClean="0"/>
              <a:t>‹#›</a:t>
            </a:fld>
            <a:endParaRPr lang="en-GB"/>
          </a:p>
        </p:txBody>
      </p:sp>
    </p:spTree>
    <p:extLst>
      <p:ext uri="{BB962C8B-B14F-4D97-AF65-F5344CB8AC3E}">
        <p14:creationId xmlns:p14="http://schemas.microsoft.com/office/powerpoint/2010/main" val="233227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243C1-7ABA-5B83-8B59-6610C8CF2C2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A11BC7E-22FD-BD33-0376-9A6C0440F0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E460B3-D0D8-64E9-DCF0-91D19AD9FDBA}"/>
              </a:ext>
            </a:extLst>
          </p:cNvPr>
          <p:cNvSpPr>
            <a:spLocks noGrp="1"/>
          </p:cNvSpPr>
          <p:nvPr>
            <p:ph type="dt" sz="half" idx="10"/>
          </p:nvPr>
        </p:nvSpPr>
        <p:spPr/>
        <p:txBody>
          <a:bodyPr/>
          <a:lstStyle/>
          <a:p>
            <a:fld id="{54050C46-7C1C-44E5-AAA3-C497F090E472}" type="datetimeFigureOut">
              <a:rPr lang="en-GB" smtClean="0"/>
              <a:t>26/02/2026</a:t>
            </a:fld>
            <a:endParaRPr lang="en-GB"/>
          </a:p>
        </p:txBody>
      </p:sp>
      <p:sp>
        <p:nvSpPr>
          <p:cNvPr id="5" name="Footer Placeholder 4">
            <a:extLst>
              <a:ext uri="{FF2B5EF4-FFF2-40B4-BE49-F238E27FC236}">
                <a16:creationId xmlns:a16="http://schemas.microsoft.com/office/drawing/2014/main" id="{07FEF7F7-9859-70D4-5B37-A6840ED4D0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5F3721-47DB-3331-3336-377A1AA1AE0D}"/>
              </a:ext>
            </a:extLst>
          </p:cNvPr>
          <p:cNvSpPr>
            <a:spLocks noGrp="1"/>
          </p:cNvSpPr>
          <p:nvPr>
            <p:ph type="sldNum" sz="quarter" idx="12"/>
          </p:nvPr>
        </p:nvSpPr>
        <p:spPr/>
        <p:txBody>
          <a:bodyPr/>
          <a:lstStyle/>
          <a:p>
            <a:fld id="{7DCEC37A-A7D6-44D8-9020-27B808F309A6}" type="slidenum">
              <a:rPr lang="en-GB" smtClean="0"/>
              <a:t>‹#›</a:t>
            </a:fld>
            <a:endParaRPr lang="en-GB"/>
          </a:p>
        </p:txBody>
      </p:sp>
    </p:spTree>
    <p:extLst>
      <p:ext uri="{BB962C8B-B14F-4D97-AF65-F5344CB8AC3E}">
        <p14:creationId xmlns:p14="http://schemas.microsoft.com/office/powerpoint/2010/main" val="7598980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194D44-9FC2-B2F7-DA79-EC51424A5BB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102DA39-88CD-B4FA-78AD-A5FAE4C225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36F213-2A16-C5EE-03F4-FE5DD7659946}"/>
              </a:ext>
            </a:extLst>
          </p:cNvPr>
          <p:cNvSpPr>
            <a:spLocks noGrp="1"/>
          </p:cNvSpPr>
          <p:nvPr>
            <p:ph type="dt" sz="half" idx="10"/>
          </p:nvPr>
        </p:nvSpPr>
        <p:spPr/>
        <p:txBody>
          <a:bodyPr/>
          <a:lstStyle/>
          <a:p>
            <a:fld id="{54050C46-7C1C-44E5-AAA3-C497F090E472}" type="datetimeFigureOut">
              <a:rPr lang="en-GB" smtClean="0"/>
              <a:t>26/02/2026</a:t>
            </a:fld>
            <a:endParaRPr lang="en-GB"/>
          </a:p>
        </p:txBody>
      </p:sp>
      <p:sp>
        <p:nvSpPr>
          <p:cNvPr id="5" name="Footer Placeholder 4">
            <a:extLst>
              <a:ext uri="{FF2B5EF4-FFF2-40B4-BE49-F238E27FC236}">
                <a16:creationId xmlns:a16="http://schemas.microsoft.com/office/drawing/2014/main" id="{E6DB2BDA-7000-0D9D-57E0-B75DCBEFB6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0826F49-B234-F298-EA66-79513D497E3F}"/>
              </a:ext>
            </a:extLst>
          </p:cNvPr>
          <p:cNvSpPr>
            <a:spLocks noGrp="1"/>
          </p:cNvSpPr>
          <p:nvPr>
            <p:ph type="sldNum" sz="quarter" idx="12"/>
          </p:nvPr>
        </p:nvSpPr>
        <p:spPr/>
        <p:txBody>
          <a:bodyPr/>
          <a:lstStyle/>
          <a:p>
            <a:fld id="{7DCEC37A-A7D6-44D8-9020-27B808F309A6}" type="slidenum">
              <a:rPr lang="en-GB" smtClean="0"/>
              <a:t>‹#›</a:t>
            </a:fld>
            <a:endParaRPr lang="en-GB"/>
          </a:p>
        </p:txBody>
      </p:sp>
    </p:spTree>
    <p:extLst>
      <p:ext uri="{BB962C8B-B14F-4D97-AF65-F5344CB8AC3E}">
        <p14:creationId xmlns:p14="http://schemas.microsoft.com/office/powerpoint/2010/main" val="36421160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ED46DB-77A6-07A9-7243-9C095A230E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AFB821-290A-B44B-FBA5-3EBDBD1060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FC0316-DE47-7450-33BF-FFA7DF0C7E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050C46-7C1C-44E5-AAA3-C497F090E472}" type="datetimeFigureOut">
              <a:rPr lang="en-GB" smtClean="0"/>
              <a:t>26/02/2026</a:t>
            </a:fld>
            <a:endParaRPr lang="en-GB"/>
          </a:p>
        </p:txBody>
      </p:sp>
      <p:sp>
        <p:nvSpPr>
          <p:cNvPr id="5" name="Footer Placeholder 4">
            <a:extLst>
              <a:ext uri="{FF2B5EF4-FFF2-40B4-BE49-F238E27FC236}">
                <a16:creationId xmlns:a16="http://schemas.microsoft.com/office/drawing/2014/main" id="{33B93E5F-E8BE-A06E-4903-A1452216A7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CFCC4CE-E597-4996-B9C0-6E1373828E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CEC37A-A7D6-44D8-9020-27B808F309A6}" type="slidenum">
              <a:rPr lang="en-GB" smtClean="0"/>
              <a:t>‹#›</a:t>
            </a:fld>
            <a:endParaRPr lang="en-GB"/>
          </a:p>
        </p:txBody>
      </p:sp>
    </p:spTree>
    <p:extLst>
      <p:ext uri="{BB962C8B-B14F-4D97-AF65-F5344CB8AC3E}">
        <p14:creationId xmlns:p14="http://schemas.microsoft.com/office/powerpoint/2010/main" val="1912726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microsoft.com/office/2018/10/relationships/comments" Target="../comments/modernComment_103_F4F7610B.xml"/><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sv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3.sv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23.sv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7.png"/><Relationship Id="rId2" Type="http://schemas.microsoft.com/office/2018/10/relationships/comments" Target="../comments/modernComment_10C_6872C365.xml"/><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22.png"/><Relationship Id="rId4" Type="http://schemas.openxmlformats.org/officeDocument/2006/relationships/image" Target="../media/image30.svg"/></Relationships>
</file>

<file path=ppt/slides/_rels/slide1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1.sv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1.sv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1.sv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1.sv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23.svg"/><Relationship Id="rId7" Type="http://schemas.openxmlformats.org/officeDocument/2006/relationships/image" Target="../media/image35.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34.sv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7.png"/><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9277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14007F4-B310-9022-6EE5-E31D2D7B2FC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26" y="2964371"/>
            <a:ext cx="3525139" cy="3898615"/>
          </a:xfrm>
          <a:prstGeom prst="rect">
            <a:avLst/>
          </a:prstGeom>
        </p:spPr>
      </p:pic>
      <p:pic>
        <p:nvPicPr>
          <p:cNvPr id="9" name="Picture 8">
            <a:extLst>
              <a:ext uri="{FF2B5EF4-FFF2-40B4-BE49-F238E27FC236}">
                <a16:creationId xmlns:a16="http://schemas.microsoft.com/office/drawing/2014/main" id="{2C168CAE-4703-E400-100D-93DFAC639B7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307294" y="0"/>
            <a:ext cx="5884706" cy="5036291"/>
          </a:xfrm>
          <a:prstGeom prst="rect">
            <a:avLst/>
          </a:prstGeom>
        </p:spPr>
      </p:pic>
      <p:pic>
        <p:nvPicPr>
          <p:cNvPr id="12" name="Picture 11">
            <a:extLst>
              <a:ext uri="{FF2B5EF4-FFF2-40B4-BE49-F238E27FC236}">
                <a16:creationId xmlns:a16="http://schemas.microsoft.com/office/drawing/2014/main" id="{04EE3598-7655-C2EE-F050-B8E1D3B63A81}"/>
              </a:ext>
            </a:extLst>
          </p:cNvPr>
          <p:cNvPicPr>
            <a:picLocks noChangeAspect="1"/>
          </p:cNvPicPr>
          <p:nvPr/>
        </p:nvPicPr>
        <p:blipFill>
          <a:blip r:embed="rId4">
            <a:extLst>
              <a:ext uri="{96DAC541-7B7A-43D3-8B79-37D633B846F1}">
                <asvg:svgBlip xmlns:asvg="http://schemas.microsoft.com/office/drawing/2016/SVG/main" r:embed="rId5"/>
              </a:ext>
            </a:extLst>
          </a:blip>
          <a:srcRect t="14355" b="14355"/>
          <a:stretch/>
        </p:blipFill>
        <p:spPr>
          <a:xfrm>
            <a:off x="-174170" y="-1"/>
            <a:ext cx="7973146" cy="6858001"/>
          </a:xfrm>
          <a:prstGeom prst="rect">
            <a:avLst/>
          </a:prstGeom>
        </p:spPr>
      </p:pic>
      <p:sp>
        <p:nvSpPr>
          <p:cNvPr id="3" name="Subtitle 2">
            <a:extLst>
              <a:ext uri="{FF2B5EF4-FFF2-40B4-BE49-F238E27FC236}">
                <a16:creationId xmlns:a16="http://schemas.microsoft.com/office/drawing/2014/main" id="{F4452764-A7B2-2369-3E8C-6D707250D8EC}"/>
              </a:ext>
            </a:extLst>
          </p:cNvPr>
          <p:cNvSpPr>
            <a:spLocks noGrp="1"/>
          </p:cNvSpPr>
          <p:nvPr>
            <p:ph type="subTitle" idx="1"/>
          </p:nvPr>
        </p:nvSpPr>
        <p:spPr>
          <a:xfrm>
            <a:off x="1153059" y="3807478"/>
            <a:ext cx="5318687" cy="665379"/>
          </a:xfrm>
        </p:spPr>
        <p:txBody>
          <a:bodyPr/>
          <a:lstStyle/>
          <a:p>
            <a:pPr algn="l"/>
            <a:r>
              <a:rPr lang="en-GB" sz="2000" dirty="0">
                <a:solidFill>
                  <a:srgbClr val="39277F"/>
                </a:solidFill>
                <a:latin typeface="RooneySans Light" panose="020B0303040302060204" pitchFamily="34" charset="77"/>
              </a:rPr>
              <a:t>This session has been designed by young people living with epilepsy. </a:t>
            </a:r>
          </a:p>
        </p:txBody>
      </p:sp>
      <p:pic>
        <p:nvPicPr>
          <p:cNvPr id="5" name="Picture 4">
            <a:extLst>
              <a:ext uri="{FF2B5EF4-FFF2-40B4-BE49-F238E27FC236}">
                <a16:creationId xmlns:a16="http://schemas.microsoft.com/office/drawing/2014/main" id="{00503552-D44A-6717-4526-E835C290B99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381369" y="5467259"/>
            <a:ext cx="4569562" cy="1249701"/>
          </a:xfrm>
          <a:prstGeom prst="rect">
            <a:avLst/>
          </a:prstGeom>
        </p:spPr>
      </p:pic>
      <p:sp>
        <p:nvSpPr>
          <p:cNvPr id="13" name="TextBox 12">
            <a:extLst>
              <a:ext uri="{FF2B5EF4-FFF2-40B4-BE49-F238E27FC236}">
                <a16:creationId xmlns:a16="http://schemas.microsoft.com/office/drawing/2014/main" id="{01DA1F51-068B-B2FB-A2D1-2E53703E95B1}"/>
              </a:ext>
            </a:extLst>
          </p:cNvPr>
          <p:cNvSpPr txBox="1"/>
          <p:nvPr/>
        </p:nvSpPr>
        <p:spPr>
          <a:xfrm>
            <a:off x="930647" y="1771161"/>
            <a:ext cx="6342844" cy="1988942"/>
          </a:xfrm>
          <a:prstGeom prst="rect">
            <a:avLst/>
          </a:prstGeom>
          <a:noFill/>
        </p:spPr>
        <p:txBody>
          <a:bodyPr wrap="square" rtlCol="0">
            <a:spAutoFit/>
          </a:bodyPr>
          <a:lstStyle/>
          <a:p>
            <a:pPr>
              <a:lnSpc>
                <a:spcPts val="7100"/>
              </a:lnSpc>
            </a:pPr>
            <a:r>
              <a:rPr lang="en-GB" sz="8800" b="1" dirty="0">
                <a:solidFill>
                  <a:srgbClr val="39277F"/>
                </a:solidFill>
                <a:latin typeface="RooneySans Heavy" panose="020B0503040302060204" pitchFamily="34" charset="77"/>
              </a:rPr>
              <a:t>Epilepsy Awareness </a:t>
            </a:r>
            <a:endParaRPr lang="en-US" sz="8800" dirty="0"/>
          </a:p>
        </p:txBody>
      </p:sp>
    </p:spTree>
    <p:extLst>
      <p:ext uri="{BB962C8B-B14F-4D97-AF65-F5344CB8AC3E}">
        <p14:creationId xmlns:p14="http://schemas.microsoft.com/office/powerpoint/2010/main" val="3833950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8C8CA"/>
        </a:solidFill>
        <a:effectLst/>
      </p:bgPr>
    </p:bg>
    <p:spTree>
      <p:nvGrpSpPr>
        <p:cNvPr id="1" name=""/>
        <p:cNvGrpSpPr/>
        <p:nvPr/>
      </p:nvGrpSpPr>
      <p:grpSpPr>
        <a:xfrm>
          <a:off x="0" y="0"/>
          <a:ext cx="0" cy="0"/>
          <a:chOff x="0" y="0"/>
          <a:chExt cx="0" cy="0"/>
        </a:xfrm>
      </p:grpSpPr>
      <p:pic>
        <p:nvPicPr>
          <p:cNvPr id="4" name="Picture 3" descr="A blue and black rectangle&#10;&#10;Description automatically generated">
            <a:extLst>
              <a:ext uri="{FF2B5EF4-FFF2-40B4-BE49-F238E27FC236}">
                <a16:creationId xmlns:a16="http://schemas.microsoft.com/office/drawing/2014/main" id="{2D87A45F-4BB4-480E-82DD-DFD9427E59D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rot="5400000" flipH="1">
            <a:off x="735442" y="-731047"/>
            <a:ext cx="6858000" cy="8320094"/>
          </a:xfrm>
          <a:prstGeom prst="rect">
            <a:avLst/>
          </a:prstGeom>
        </p:spPr>
      </p:pic>
      <p:sp>
        <p:nvSpPr>
          <p:cNvPr id="2" name="Title 1">
            <a:extLst>
              <a:ext uri="{FF2B5EF4-FFF2-40B4-BE49-F238E27FC236}">
                <a16:creationId xmlns:a16="http://schemas.microsoft.com/office/drawing/2014/main" id="{E12BCA13-227F-3BF9-A670-0E9B568D6567}"/>
              </a:ext>
            </a:extLst>
          </p:cNvPr>
          <p:cNvSpPr>
            <a:spLocks noGrp="1"/>
          </p:cNvSpPr>
          <p:nvPr>
            <p:ph type="title"/>
          </p:nvPr>
        </p:nvSpPr>
        <p:spPr>
          <a:xfrm>
            <a:off x="696686" y="996497"/>
            <a:ext cx="5399314" cy="1060903"/>
          </a:xfrm>
        </p:spPr>
        <p:txBody>
          <a:bodyPr>
            <a:noAutofit/>
          </a:bodyPr>
          <a:lstStyle/>
          <a:p>
            <a:pPr>
              <a:lnSpc>
                <a:spcPts val="4780"/>
              </a:lnSpc>
            </a:pPr>
            <a:r>
              <a:rPr lang="en-GB" sz="5400" b="1">
                <a:solidFill>
                  <a:srgbClr val="FDD616"/>
                </a:solidFill>
                <a:latin typeface="RooneySans Heavy" panose="020B0503040302060204" pitchFamily="34" charset="77"/>
              </a:rPr>
              <a:t>Welcome to </a:t>
            </a:r>
            <a:br>
              <a:rPr lang="en-GB" sz="5400" b="1">
                <a:solidFill>
                  <a:srgbClr val="FDD616"/>
                </a:solidFill>
                <a:latin typeface="RooneySans Heavy" panose="020B0503040302060204" pitchFamily="34" charset="77"/>
              </a:rPr>
            </a:br>
            <a:r>
              <a:rPr lang="en-GB" sz="5400" b="1">
                <a:solidFill>
                  <a:srgbClr val="FDD616"/>
                </a:solidFill>
                <a:latin typeface="RooneySans Heavy" panose="020B0503040302060204" pitchFamily="34" charset="77"/>
              </a:rPr>
              <a:t>our assembly</a:t>
            </a:r>
          </a:p>
        </p:txBody>
      </p:sp>
      <p:sp>
        <p:nvSpPr>
          <p:cNvPr id="3" name="Content Placeholder 2">
            <a:extLst>
              <a:ext uri="{FF2B5EF4-FFF2-40B4-BE49-F238E27FC236}">
                <a16:creationId xmlns:a16="http://schemas.microsoft.com/office/drawing/2014/main" id="{FF932FE1-9401-CA7E-C407-41A6900726E4}"/>
              </a:ext>
            </a:extLst>
          </p:cNvPr>
          <p:cNvSpPr>
            <a:spLocks noGrp="1"/>
          </p:cNvSpPr>
          <p:nvPr>
            <p:ph idx="1"/>
          </p:nvPr>
        </p:nvSpPr>
        <p:spPr>
          <a:xfrm>
            <a:off x="696686" y="2416710"/>
            <a:ext cx="6040091" cy="3722834"/>
          </a:xfrm>
        </p:spPr>
        <p:txBody>
          <a:bodyPr>
            <a:normAutofit/>
          </a:bodyPr>
          <a:lstStyle/>
          <a:p>
            <a:pPr marL="0" indent="0">
              <a:lnSpc>
                <a:spcPts val="2200"/>
              </a:lnSpc>
              <a:buNone/>
            </a:pPr>
            <a:r>
              <a:rPr lang="en-GB" sz="1800" dirty="0">
                <a:solidFill>
                  <a:schemeClr val="bg1"/>
                </a:solidFill>
                <a:latin typeface="RooneySans Light" panose="020B0303040302060204" pitchFamily="34" charset="77"/>
              </a:rPr>
              <a:t>Young Epilepsy Loud in London (YELL) is a project for young people aged 13-25 who live with epilepsy in London.</a:t>
            </a:r>
          </a:p>
          <a:p>
            <a:pPr marL="0" indent="0">
              <a:lnSpc>
                <a:spcPts val="2200"/>
              </a:lnSpc>
              <a:buNone/>
            </a:pPr>
            <a:r>
              <a:rPr lang="en-GB" sz="1800" dirty="0">
                <a:solidFill>
                  <a:schemeClr val="bg1"/>
                </a:solidFill>
                <a:latin typeface="RooneySans Light" panose="020B0303040302060204" pitchFamily="34" charset="77"/>
              </a:rPr>
              <a:t>We've been working together to share our stories and create this presentation to help you understand what it's like to grow up with epilepsy. </a:t>
            </a:r>
            <a:r>
              <a:rPr lang="en-GB" sz="1800">
                <a:solidFill>
                  <a:schemeClr val="bg1"/>
                </a:solidFill>
                <a:latin typeface="RooneySans Light" panose="020B0303040302060204" pitchFamily="34" charset="77"/>
              </a:rPr>
              <a:t>Our goal is to raise awareness and show you how you can support your classmates who have epilepsy.</a:t>
            </a:r>
          </a:p>
          <a:p>
            <a:pPr marL="0" indent="0">
              <a:lnSpc>
                <a:spcPts val="2200"/>
              </a:lnSpc>
              <a:buNone/>
            </a:pPr>
            <a:r>
              <a:rPr lang="en-GB" sz="1800" dirty="0">
                <a:solidFill>
                  <a:schemeClr val="bg1"/>
                </a:solidFill>
                <a:latin typeface="RooneySans Light" panose="020B0303040302060204" pitchFamily="34" charset="77"/>
              </a:rPr>
              <a:t>We hope you find this presentation interesting and learn something new. By the end, you'll know more about epilepsy and how to be a great friend to someone living with it. </a:t>
            </a:r>
          </a:p>
        </p:txBody>
      </p:sp>
      <p:pic>
        <p:nvPicPr>
          <p:cNvPr id="10" name="Picture 9">
            <a:extLst>
              <a:ext uri="{FF2B5EF4-FFF2-40B4-BE49-F238E27FC236}">
                <a16:creationId xmlns:a16="http://schemas.microsoft.com/office/drawing/2014/main" id="{5065C9B1-4E77-F73B-F2F7-4AA1C9EDD4E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756550" y="-56186"/>
            <a:ext cx="4569562" cy="1249701"/>
          </a:xfrm>
          <a:prstGeom prst="rect">
            <a:avLst/>
          </a:prstGeom>
        </p:spPr>
      </p:pic>
      <p:sp>
        <p:nvSpPr>
          <p:cNvPr id="5" name="Freeform 4">
            <a:extLst>
              <a:ext uri="{FF2B5EF4-FFF2-40B4-BE49-F238E27FC236}">
                <a16:creationId xmlns:a16="http://schemas.microsoft.com/office/drawing/2014/main" id="{058861EA-C263-842F-DABA-94CB47635778}"/>
              </a:ext>
            </a:extLst>
          </p:cNvPr>
          <p:cNvSpPr/>
          <p:nvPr/>
        </p:nvSpPr>
        <p:spPr>
          <a:xfrm>
            <a:off x="6736777" y="1401428"/>
            <a:ext cx="5474316" cy="6370971"/>
          </a:xfrm>
          <a:custGeom>
            <a:avLst/>
            <a:gdLst>
              <a:gd name="connsiteX0" fmla="*/ 4262883 w 4270096"/>
              <a:gd name="connsiteY0" fmla="*/ 2133613 h 4932622"/>
              <a:gd name="connsiteX1" fmla="*/ 4270096 w 4270096"/>
              <a:gd name="connsiteY1" fmla="*/ 1978112 h 4932622"/>
              <a:gd name="connsiteX2" fmla="*/ 2351438 w 4270096"/>
              <a:gd name="connsiteY2" fmla="*/ 3616 h 4932622"/>
              <a:gd name="connsiteX3" fmla="*/ 2297341 w 4270096"/>
              <a:gd name="connsiteY3" fmla="*/ 0 h 4932622"/>
              <a:gd name="connsiteX4" fmla="*/ 1092770 w 4270096"/>
              <a:gd name="connsiteY4" fmla="*/ 412257 h 4932622"/>
              <a:gd name="connsiteX5" fmla="*/ 0 w 4270096"/>
              <a:gd name="connsiteY5" fmla="*/ 2466311 h 4932622"/>
              <a:gd name="connsiteX6" fmla="*/ 2459633 w 4270096"/>
              <a:gd name="connsiteY6" fmla="*/ 4932622 h 4932622"/>
              <a:gd name="connsiteX7" fmla="*/ 3754367 w 4270096"/>
              <a:gd name="connsiteY7" fmla="*/ 4563761 h 4932622"/>
              <a:gd name="connsiteX8" fmla="*/ 3620926 w 4270096"/>
              <a:gd name="connsiteY8" fmla="*/ 4570993 h 4932622"/>
              <a:gd name="connsiteX9" fmla="*/ 2510124 w 4270096"/>
              <a:gd name="connsiteY9" fmla="*/ 3941759 h 4932622"/>
              <a:gd name="connsiteX10" fmla="*/ 4262883 w 4270096"/>
              <a:gd name="connsiteY10" fmla="*/ 2133613 h 493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70096" h="4932622">
                <a:moveTo>
                  <a:pt x="4262883" y="2133613"/>
                </a:moveTo>
                <a:cubicBezTo>
                  <a:pt x="4266490" y="2082984"/>
                  <a:pt x="4270096" y="2028740"/>
                  <a:pt x="4270096" y="1978112"/>
                </a:cubicBezTo>
                <a:cubicBezTo>
                  <a:pt x="4270096" y="904073"/>
                  <a:pt x="3415356" y="32547"/>
                  <a:pt x="2351438" y="3616"/>
                </a:cubicBezTo>
                <a:cubicBezTo>
                  <a:pt x="2333406" y="3616"/>
                  <a:pt x="2315373" y="0"/>
                  <a:pt x="2297341" y="0"/>
                </a:cubicBezTo>
                <a:cubicBezTo>
                  <a:pt x="1842922" y="0"/>
                  <a:pt x="1428174" y="155501"/>
                  <a:pt x="1092770" y="412257"/>
                </a:cubicBezTo>
                <a:cubicBezTo>
                  <a:pt x="436387" y="853445"/>
                  <a:pt x="0" y="1609250"/>
                  <a:pt x="0" y="2466311"/>
                </a:cubicBezTo>
                <a:cubicBezTo>
                  <a:pt x="0" y="3829653"/>
                  <a:pt x="1099983" y="4932622"/>
                  <a:pt x="2459633" y="4932622"/>
                </a:cubicBezTo>
                <a:cubicBezTo>
                  <a:pt x="2935691" y="4932622"/>
                  <a:pt x="3379291" y="4795203"/>
                  <a:pt x="3754367" y="4563761"/>
                </a:cubicBezTo>
                <a:cubicBezTo>
                  <a:pt x="3711089" y="4567377"/>
                  <a:pt x="3667811" y="4570993"/>
                  <a:pt x="3620926" y="4570993"/>
                </a:cubicBezTo>
                <a:cubicBezTo>
                  <a:pt x="3148475" y="4570993"/>
                  <a:pt x="2737334" y="4317853"/>
                  <a:pt x="2510124" y="3941759"/>
                </a:cubicBezTo>
                <a:cubicBezTo>
                  <a:pt x="3451421" y="3836886"/>
                  <a:pt x="4190753" y="3077465"/>
                  <a:pt x="4262883" y="2133613"/>
                </a:cubicBezTo>
                <a:close/>
              </a:path>
            </a:pathLst>
          </a:custGeom>
          <a:blipFill dpi="0" rotWithShape="0">
            <a:blip r:embed="rId4" cstate="hqprint">
              <a:extLst>
                <a:ext uri="{28A0092B-C50C-407E-A947-70E740481C1C}">
                  <a14:useLocalDpi xmlns:a14="http://schemas.microsoft.com/office/drawing/2010/main"/>
                </a:ext>
              </a:extLst>
            </a:blip>
            <a:srcRect/>
            <a:stretch>
              <a:fillRect/>
            </a:stretch>
          </a:blipFill>
          <a:ln w="36009" cap="flat">
            <a:noFill/>
            <a:prstDash val="solid"/>
            <a:miter/>
          </a:ln>
        </p:spPr>
        <p:txBody>
          <a:bodyPr rtlCol="0" anchor="ctr"/>
          <a:lstStyle/>
          <a:p>
            <a:endParaRPr lang="en-US"/>
          </a:p>
        </p:txBody>
      </p:sp>
    </p:spTree>
    <p:extLst>
      <p:ext uri="{BB962C8B-B14F-4D97-AF65-F5344CB8AC3E}">
        <p14:creationId xmlns:p14="http://schemas.microsoft.com/office/powerpoint/2010/main" val="4158542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8C8CA"/>
        </a:solidFill>
        <a:effectLst/>
      </p:bgPr>
    </p:bg>
    <p:spTree>
      <p:nvGrpSpPr>
        <p:cNvPr id="1" name=""/>
        <p:cNvGrpSpPr/>
        <p:nvPr/>
      </p:nvGrpSpPr>
      <p:grpSpPr>
        <a:xfrm>
          <a:off x="0" y="0"/>
          <a:ext cx="0" cy="0"/>
          <a:chOff x="0" y="0"/>
          <a:chExt cx="0" cy="0"/>
        </a:xfrm>
      </p:grpSpPr>
      <p:pic>
        <p:nvPicPr>
          <p:cNvPr id="2" name="Picture 1" descr="A blue and black rectangle&#10;&#10;Description automatically generated">
            <a:extLst>
              <a:ext uri="{FF2B5EF4-FFF2-40B4-BE49-F238E27FC236}">
                <a16:creationId xmlns:a16="http://schemas.microsoft.com/office/drawing/2014/main" id="{3BCF0F6F-C705-3523-1ECC-917BEFFCF98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5400000" flipH="1">
            <a:off x="735442" y="-731047"/>
            <a:ext cx="6858000" cy="8320094"/>
          </a:xfrm>
          <a:prstGeom prst="rect">
            <a:avLst/>
          </a:prstGeom>
        </p:spPr>
      </p:pic>
      <p:pic>
        <p:nvPicPr>
          <p:cNvPr id="6" name="Picture 5">
            <a:extLst>
              <a:ext uri="{FF2B5EF4-FFF2-40B4-BE49-F238E27FC236}">
                <a16:creationId xmlns:a16="http://schemas.microsoft.com/office/drawing/2014/main" id="{74DE7E1B-5470-5DD9-E374-A746A8D33EA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756550" y="-56186"/>
            <a:ext cx="4569562" cy="1249701"/>
          </a:xfrm>
          <a:prstGeom prst="rect">
            <a:avLst/>
          </a:prstGeom>
        </p:spPr>
      </p:pic>
      <p:sp>
        <p:nvSpPr>
          <p:cNvPr id="7" name="Title 1">
            <a:extLst>
              <a:ext uri="{FF2B5EF4-FFF2-40B4-BE49-F238E27FC236}">
                <a16:creationId xmlns:a16="http://schemas.microsoft.com/office/drawing/2014/main" id="{34E61E78-FBBC-371E-064C-5D321C6DA6C9}"/>
              </a:ext>
            </a:extLst>
          </p:cNvPr>
          <p:cNvSpPr txBox="1">
            <a:spLocks/>
          </p:cNvSpPr>
          <p:nvPr/>
        </p:nvSpPr>
        <p:spPr>
          <a:xfrm>
            <a:off x="696686" y="1764345"/>
            <a:ext cx="5399314" cy="10609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780"/>
              </a:lnSpc>
            </a:pPr>
            <a:r>
              <a:rPr lang="en-GB" sz="5400" b="1">
                <a:solidFill>
                  <a:srgbClr val="FDD616"/>
                </a:solidFill>
                <a:latin typeface="RooneySans Heavy" panose="020B0503040302060204" pitchFamily="34" charset="77"/>
              </a:rPr>
              <a:t>What is Epilepsy?</a:t>
            </a:r>
          </a:p>
        </p:txBody>
      </p:sp>
      <p:sp>
        <p:nvSpPr>
          <p:cNvPr id="8" name="Content Placeholder 2">
            <a:extLst>
              <a:ext uri="{FF2B5EF4-FFF2-40B4-BE49-F238E27FC236}">
                <a16:creationId xmlns:a16="http://schemas.microsoft.com/office/drawing/2014/main" id="{5756D22A-473D-264E-98C5-79373397F3E9}"/>
              </a:ext>
            </a:extLst>
          </p:cNvPr>
          <p:cNvSpPr txBox="1">
            <a:spLocks/>
          </p:cNvSpPr>
          <p:nvPr/>
        </p:nvSpPr>
        <p:spPr>
          <a:xfrm>
            <a:off x="696687" y="3184558"/>
            <a:ext cx="4860052" cy="228073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solidFill>
                  <a:schemeClr val="bg1"/>
                </a:solidFill>
                <a:effectLst/>
                <a:latin typeface="RooneySans Light"/>
              </a:rPr>
              <a:t>Epilepsy is a neurological condition that disrupts the normal electrical activity our brains use to communicate with the rest of the body. This disruption causes repeated seizures.</a:t>
            </a:r>
          </a:p>
          <a:p>
            <a:r>
              <a:rPr lang="en-GB" sz="2000">
                <a:solidFill>
                  <a:schemeClr val="bg1"/>
                </a:solidFill>
                <a:effectLst/>
                <a:latin typeface="RooneySans Light"/>
              </a:rPr>
              <a:t>Epilepsy can affect anyone, at any age, from any walk of life.</a:t>
            </a:r>
          </a:p>
        </p:txBody>
      </p:sp>
      <p:sp>
        <p:nvSpPr>
          <p:cNvPr id="13" name="Freeform 12">
            <a:extLst>
              <a:ext uri="{FF2B5EF4-FFF2-40B4-BE49-F238E27FC236}">
                <a16:creationId xmlns:a16="http://schemas.microsoft.com/office/drawing/2014/main" id="{57EA407B-3621-5F2D-0576-91A1DB54079C}"/>
              </a:ext>
            </a:extLst>
          </p:cNvPr>
          <p:cNvSpPr/>
          <p:nvPr/>
        </p:nvSpPr>
        <p:spPr>
          <a:xfrm>
            <a:off x="6746610" y="1456140"/>
            <a:ext cx="5464483" cy="6312324"/>
          </a:xfrm>
          <a:custGeom>
            <a:avLst/>
            <a:gdLst>
              <a:gd name="connsiteX0" fmla="*/ 3535138 w 3541119"/>
              <a:gd name="connsiteY0" fmla="*/ 1769369 h 4090541"/>
              <a:gd name="connsiteX1" fmla="*/ 3541120 w 3541119"/>
              <a:gd name="connsiteY1" fmla="*/ 1640415 h 4090541"/>
              <a:gd name="connsiteX2" fmla="*/ 1950009 w 3541119"/>
              <a:gd name="connsiteY2" fmla="*/ 2999 h 4090541"/>
              <a:gd name="connsiteX3" fmla="*/ 1905146 w 3541119"/>
              <a:gd name="connsiteY3" fmla="*/ 0 h 4090541"/>
              <a:gd name="connsiteX4" fmla="*/ 906216 w 3541119"/>
              <a:gd name="connsiteY4" fmla="*/ 341878 h 4090541"/>
              <a:gd name="connsiteX5" fmla="*/ 0 w 3541119"/>
              <a:gd name="connsiteY5" fmla="*/ 2045271 h 4090541"/>
              <a:gd name="connsiteX6" fmla="*/ 2039733 w 3541119"/>
              <a:gd name="connsiteY6" fmla="*/ 4090542 h 4090541"/>
              <a:gd name="connsiteX7" fmla="*/ 3113434 w 3541119"/>
              <a:gd name="connsiteY7" fmla="*/ 3784651 h 4090541"/>
              <a:gd name="connsiteX8" fmla="*/ 3002774 w 3541119"/>
              <a:gd name="connsiteY8" fmla="*/ 3790649 h 4090541"/>
              <a:gd name="connsiteX9" fmla="*/ 2081604 w 3541119"/>
              <a:gd name="connsiteY9" fmla="*/ 3268835 h 4090541"/>
              <a:gd name="connsiteX10" fmla="*/ 3535138 w 3541119"/>
              <a:gd name="connsiteY10" fmla="*/ 1769369 h 409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41119" h="4090541">
                <a:moveTo>
                  <a:pt x="3535138" y="1769369"/>
                </a:moveTo>
                <a:cubicBezTo>
                  <a:pt x="3538129" y="1727384"/>
                  <a:pt x="3541120" y="1682400"/>
                  <a:pt x="3541120" y="1640415"/>
                </a:cubicBezTo>
                <a:cubicBezTo>
                  <a:pt x="3541120" y="749733"/>
                  <a:pt x="2832298" y="26990"/>
                  <a:pt x="1950009" y="2999"/>
                </a:cubicBezTo>
                <a:cubicBezTo>
                  <a:pt x="1935055" y="2999"/>
                  <a:pt x="1920101" y="0"/>
                  <a:pt x="1905146" y="0"/>
                </a:cubicBezTo>
                <a:cubicBezTo>
                  <a:pt x="1528304" y="0"/>
                  <a:pt x="1184361" y="128954"/>
                  <a:pt x="906216" y="341878"/>
                </a:cubicBezTo>
                <a:cubicBezTo>
                  <a:pt x="361888" y="707748"/>
                  <a:pt x="0" y="1334524"/>
                  <a:pt x="0" y="2045271"/>
                </a:cubicBezTo>
                <a:cubicBezTo>
                  <a:pt x="0" y="3175868"/>
                  <a:pt x="912197" y="4090542"/>
                  <a:pt x="2039733" y="4090542"/>
                </a:cubicBezTo>
                <a:cubicBezTo>
                  <a:pt x="2434520" y="4090542"/>
                  <a:pt x="2802390" y="3976583"/>
                  <a:pt x="3113434" y="3784651"/>
                </a:cubicBezTo>
                <a:cubicBezTo>
                  <a:pt x="3077544" y="3787650"/>
                  <a:pt x="3041655" y="3790649"/>
                  <a:pt x="3002774" y="3790649"/>
                </a:cubicBezTo>
                <a:cubicBezTo>
                  <a:pt x="2610978" y="3790649"/>
                  <a:pt x="2270025" y="3580724"/>
                  <a:pt x="2081604" y="3268835"/>
                </a:cubicBezTo>
                <a:cubicBezTo>
                  <a:pt x="2862206" y="3181866"/>
                  <a:pt x="3475322" y="2552091"/>
                  <a:pt x="3535138" y="1769369"/>
                </a:cubicBezTo>
                <a:close/>
              </a:path>
            </a:pathLst>
          </a:custGeom>
          <a:blipFill>
            <a:blip r:embed="rId5" cstate="screen">
              <a:extLst>
                <a:ext uri="{28A0092B-C50C-407E-A947-70E740481C1C}">
                  <a14:useLocalDpi xmlns:a14="http://schemas.microsoft.com/office/drawing/2010/main"/>
                </a:ext>
              </a:extLst>
            </a:blip>
            <a:stretch>
              <a:fillRect/>
            </a:stretch>
          </a:blipFill>
          <a:ln w="29891" cap="flat">
            <a:noFill/>
            <a:prstDash val="solid"/>
            <a:miter/>
          </a:ln>
        </p:spPr>
        <p:txBody>
          <a:bodyPr rtlCol="0" anchor="ctr"/>
          <a:lstStyle/>
          <a:p>
            <a:endParaRPr lang="en-US"/>
          </a:p>
        </p:txBody>
      </p:sp>
    </p:spTree>
    <p:extLst>
      <p:ext uri="{BB962C8B-B14F-4D97-AF65-F5344CB8AC3E}">
        <p14:creationId xmlns:p14="http://schemas.microsoft.com/office/powerpoint/2010/main" val="33591196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9277F"/>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676D9C-FB04-DF5E-3C9E-4F8A05607314}"/>
              </a:ext>
            </a:extLst>
          </p:cNvPr>
          <p:cNvPicPr>
            <a:picLocks noChangeAspect="1"/>
          </p:cNvPicPr>
          <p:nvPr/>
        </p:nvPicPr>
        <p:blipFill>
          <a:blip r:embed="rId3" cstate="screen">
            <a:extLst>
              <a:ext uri="{28A0092B-C50C-407E-A947-70E740481C1C}">
                <a14:useLocalDpi xmlns:a14="http://schemas.microsoft.com/office/drawing/2010/main"/>
              </a:ext>
            </a:extLst>
          </a:blip>
          <a:srcRect l="-4377" b="-8129"/>
          <a:stretch/>
        </p:blipFill>
        <p:spPr>
          <a:xfrm>
            <a:off x="6307296" y="-23938"/>
            <a:ext cx="5884706" cy="5036291"/>
          </a:xfrm>
          <a:prstGeom prst="rect">
            <a:avLst/>
          </a:prstGeom>
        </p:spPr>
      </p:pic>
      <p:pic>
        <p:nvPicPr>
          <p:cNvPr id="12" name="Picture 11">
            <a:extLst>
              <a:ext uri="{FF2B5EF4-FFF2-40B4-BE49-F238E27FC236}">
                <a16:creationId xmlns:a16="http://schemas.microsoft.com/office/drawing/2014/main" id="{17F7D5D2-099E-59F8-8744-33B3F283928E}"/>
              </a:ext>
            </a:extLst>
          </p:cNvPr>
          <p:cNvPicPr>
            <a:picLocks noChangeAspect="1"/>
          </p:cNvPicPr>
          <p:nvPr/>
        </p:nvPicPr>
        <p:blipFill>
          <a:blip r:embed="rId3" cstate="screen">
            <a:extLst>
              <a:ext uri="{28A0092B-C50C-407E-A947-70E740481C1C}">
                <a14:useLocalDpi xmlns:a14="http://schemas.microsoft.com/office/drawing/2010/main"/>
              </a:ext>
            </a:extLst>
          </a:blip>
          <a:srcRect l="-4377" b="-8129"/>
          <a:stretch/>
        </p:blipFill>
        <p:spPr>
          <a:xfrm rot="10800000">
            <a:off x="0" y="1865252"/>
            <a:ext cx="5884706" cy="5036291"/>
          </a:xfrm>
          <a:prstGeom prst="rect">
            <a:avLst/>
          </a:prstGeom>
        </p:spPr>
      </p:pic>
      <p:sp>
        <p:nvSpPr>
          <p:cNvPr id="9" name="Title 1">
            <a:extLst>
              <a:ext uri="{FF2B5EF4-FFF2-40B4-BE49-F238E27FC236}">
                <a16:creationId xmlns:a16="http://schemas.microsoft.com/office/drawing/2014/main" id="{6331A90B-6771-0A36-3540-07057CFB6BEC}"/>
              </a:ext>
            </a:extLst>
          </p:cNvPr>
          <p:cNvSpPr txBox="1">
            <a:spLocks/>
          </p:cNvSpPr>
          <p:nvPr/>
        </p:nvSpPr>
        <p:spPr>
          <a:xfrm>
            <a:off x="491338" y="696230"/>
            <a:ext cx="6061863" cy="10609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780"/>
              </a:lnSpc>
            </a:pPr>
            <a:r>
              <a:rPr lang="en-GB" sz="5400" b="1">
                <a:solidFill>
                  <a:srgbClr val="FDD616"/>
                </a:solidFill>
                <a:latin typeface="RooneySans Heavy" panose="020B0503040302060204" pitchFamily="34" charset="77"/>
              </a:rPr>
              <a:t>Epilepsy Statistics</a:t>
            </a:r>
          </a:p>
        </p:txBody>
      </p:sp>
      <p:sp>
        <p:nvSpPr>
          <p:cNvPr id="13" name="Content Placeholder 2">
            <a:extLst>
              <a:ext uri="{FF2B5EF4-FFF2-40B4-BE49-F238E27FC236}">
                <a16:creationId xmlns:a16="http://schemas.microsoft.com/office/drawing/2014/main" id="{4EB761D8-83A5-6628-8C52-DE1432C2478A}"/>
              </a:ext>
            </a:extLst>
          </p:cNvPr>
          <p:cNvSpPr txBox="1">
            <a:spLocks/>
          </p:cNvSpPr>
          <p:nvPr/>
        </p:nvSpPr>
        <p:spPr>
          <a:xfrm>
            <a:off x="696687" y="3184558"/>
            <a:ext cx="4637314" cy="2046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800">
              <a:solidFill>
                <a:schemeClr val="bg1"/>
              </a:solidFill>
              <a:effectLst/>
              <a:latin typeface="RooneySans Light" panose="020B0303040302060204" pitchFamily="34" charset="77"/>
            </a:endParaRPr>
          </a:p>
        </p:txBody>
      </p:sp>
      <p:grpSp>
        <p:nvGrpSpPr>
          <p:cNvPr id="2" name="Group 1">
            <a:extLst>
              <a:ext uri="{FF2B5EF4-FFF2-40B4-BE49-F238E27FC236}">
                <a16:creationId xmlns:a16="http://schemas.microsoft.com/office/drawing/2014/main" id="{8019A990-2028-C56B-31A2-AC479FD218B7}"/>
              </a:ext>
            </a:extLst>
          </p:cNvPr>
          <p:cNvGrpSpPr/>
          <p:nvPr/>
        </p:nvGrpSpPr>
        <p:grpSpPr>
          <a:xfrm>
            <a:off x="393725" y="1865252"/>
            <a:ext cx="3678697" cy="4350848"/>
            <a:chOff x="393725" y="2032269"/>
            <a:chExt cx="3678697" cy="4350848"/>
          </a:xfrm>
        </p:grpSpPr>
        <p:pic>
          <p:nvPicPr>
            <p:cNvPr id="6" name="Picture 5">
              <a:extLst>
                <a:ext uri="{FF2B5EF4-FFF2-40B4-BE49-F238E27FC236}">
                  <a16:creationId xmlns:a16="http://schemas.microsoft.com/office/drawing/2014/main" id="{2BAE4BD9-6938-61F8-A198-63FEB8965418}"/>
                </a:ext>
              </a:extLst>
            </p:cNvPr>
            <p:cNvPicPr>
              <a:picLocks noChangeAspect="1"/>
            </p:cNvPicPr>
            <p:nvPr/>
          </p:nvPicPr>
          <p:blipFill>
            <a:blip r:embed="rId4">
              <a:extLst>
                <a:ext uri="{96DAC541-7B7A-43D3-8B79-37D633B846F1}">
                  <asvg:svgBlip xmlns:asvg="http://schemas.microsoft.com/office/drawing/2016/SVG/main" r:embed="rId5"/>
                </a:ext>
              </a:extLst>
            </a:blip>
            <a:srcRect t="1065" b="908"/>
            <a:stretch/>
          </p:blipFill>
          <p:spPr>
            <a:xfrm>
              <a:off x="393725" y="2032269"/>
              <a:ext cx="3678697" cy="4350848"/>
            </a:xfrm>
            <a:prstGeom prst="rect">
              <a:avLst/>
            </a:prstGeom>
          </p:spPr>
        </p:pic>
        <p:sp>
          <p:nvSpPr>
            <p:cNvPr id="14" name="Content Placeholder 2">
              <a:extLst>
                <a:ext uri="{FF2B5EF4-FFF2-40B4-BE49-F238E27FC236}">
                  <a16:creationId xmlns:a16="http://schemas.microsoft.com/office/drawing/2014/main" id="{15BE790C-A8C6-338C-8C62-D2E75118AFF4}"/>
                </a:ext>
              </a:extLst>
            </p:cNvPr>
            <p:cNvSpPr txBox="1">
              <a:spLocks/>
            </p:cNvSpPr>
            <p:nvPr/>
          </p:nvSpPr>
          <p:spPr>
            <a:xfrm>
              <a:off x="1063408" y="2661224"/>
              <a:ext cx="2344586" cy="186939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a:solidFill>
                    <a:srgbClr val="39277F"/>
                  </a:solidFill>
                  <a:latin typeface="RooneySans Light"/>
                </a:rPr>
                <a:t>There are around </a:t>
              </a:r>
              <a:r>
                <a:rPr lang="en-GB" sz="2000" b="1">
                  <a:solidFill>
                    <a:srgbClr val="39277F"/>
                  </a:solidFill>
                  <a:latin typeface="RooneySans Heavy"/>
                </a:rPr>
                <a:t>103,600</a:t>
              </a:r>
              <a:r>
                <a:rPr lang="en-GB" sz="2000">
                  <a:solidFill>
                    <a:srgbClr val="39277F"/>
                  </a:solidFill>
                  <a:latin typeface="RooneySans Light"/>
                </a:rPr>
                <a:t> children and young people with epilepsy in the UK (aged 0-24). This is the equivalent of </a:t>
              </a:r>
              <a:r>
                <a:rPr lang="en-GB" sz="2000" b="1">
                  <a:solidFill>
                    <a:srgbClr val="39277F"/>
                  </a:solidFill>
                  <a:latin typeface="RooneySans Heavy"/>
                </a:rPr>
                <a:t>1 in 200 </a:t>
              </a:r>
              <a:r>
                <a:rPr lang="en-GB" sz="2000">
                  <a:solidFill>
                    <a:srgbClr val="39277F"/>
                  </a:solidFill>
                  <a:latin typeface="RooneySans Light"/>
                </a:rPr>
                <a:t>children and young people.</a:t>
              </a:r>
            </a:p>
          </p:txBody>
        </p:sp>
      </p:grpSp>
      <p:grpSp>
        <p:nvGrpSpPr>
          <p:cNvPr id="3" name="Group 2">
            <a:extLst>
              <a:ext uri="{FF2B5EF4-FFF2-40B4-BE49-F238E27FC236}">
                <a16:creationId xmlns:a16="http://schemas.microsoft.com/office/drawing/2014/main" id="{02762218-31DF-9F5F-FBED-2F69EA5D7A1B}"/>
              </a:ext>
            </a:extLst>
          </p:cNvPr>
          <p:cNvGrpSpPr/>
          <p:nvPr/>
        </p:nvGrpSpPr>
        <p:grpSpPr>
          <a:xfrm>
            <a:off x="4256653" y="1865252"/>
            <a:ext cx="3678697" cy="4350848"/>
            <a:chOff x="4256653" y="1865252"/>
            <a:chExt cx="3678697" cy="4350848"/>
          </a:xfrm>
        </p:grpSpPr>
        <p:pic>
          <p:nvPicPr>
            <p:cNvPr id="19" name="Picture 5">
              <a:extLst>
                <a:ext uri="{FF2B5EF4-FFF2-40B4-BE49-F238E27FC236}">
                  <a16:creationId xmlns:a16="http://schemas.microsoft.com/office/drawing/2014/main" id="{13036ACC-5FD3-D56D-6ED2-6C97BA3DB775}"/>
                </a:ext>
              </a:extLst>
            </p:cNvPr>
            <p:cNvPicPr>
              <a:picLocks noChangeAspect="1"/>
            </p:cNvPicPr>
            <p:nvPr/>
          </p:nvPicPr>
          <p:blipFill>
            <a:blip r:embed="rId4">
              <a:extLst>
                <a:ext uri="{96DAC541-7B7A-43D3-8B79-37D633B846F1}">
                  <asvg:svgBlip xmlns:asvg="http://schemas.microsoft.com/office/drawing/2016/SVG/main" r:embed="rId5"/>
                </a:ext>
              </a:extLst>
            </a:blip>
            <a:srcRect t="1065" b="908"/>
            <a:stretch/>
          </p:blipFill>
          <p:spPr>
            <a:xfrm>
              <a:off x="4256653" y="1865252"/>
              <a:ext cx="3678697" cy="4350848"/>
            </a:xfrm>
            <a:prstGeom prst="rect">
              <a:avLst/>
            </a:prstGeom>
          </p:spPr>
        </p:pic>
        <p:sp>
          <p:nvSpPr>
            <p:cNvPr id="15" name="Content Placeholder 2">
              <a:extLst>
                <a:ext uri="{FF2B5EF4-FFF2-40B4-BE49-F238E27FC236}">
                  <a16:creationId xmlns:a16="http://schemas.microsoft.com/office/drawing/2014/main" id="{05E94BE6-B1D4-2FA3-4845-E2A8C46126A4}"/>
                </a:ext>
              </a:extLst>
            </p:cNvPr>
            <p:cNvSpPr txBox="1">
              <a:spLocks/>
            </p:cNvSpPr>
            <p:nvPr/>
          </p:nvSpPr>
          <p:spPr>
            <a:xfrm>
              <a:off x="4896643" y="2658374"/>
              <a:ext cx="2488001" cy="20462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b="0" i="0">
                  <a:solidFill>
                    <a:srgbClr val="39277F"/>
                  </a:solidFill>
                  <a:effectLst/>
                  <a:latin typeface="RooneySans Light" panose="020B0303040302060204" pitchFamily="34" charset="0"/>
                </a:rPr>
                <a:t>Around </a:t>
              </a:r>
              <a:r>
                <a:rPr lang="en-GB" sz="2000" b="1">
                  <a:solidFill>
                    <a:srgbClr val="39277F"/>
                  </a:solidFill>
                  <a:effectLst/>
                  <a:latin typeface="RooneySans Light" panose="020B0303040302060204" pitchFamily="34" charset="0"/>
                </a:rPr>
                <a:t>3% </a:t>
              </a:r>
              <a:r>
                <a:rPr lang="en-GB" sz="2000" b="0" i="0">
                  <a:solidFill>
                    <a:srgbClr val="39277F"/>
                  </a:solidFill>
                  <a:effectLst/>
                  <a:latin typeface="RooneySans Light" panose="020B0303040302060204" pitchFamily="34" charset="0"/>
                </a:rPr>
                <a:t>of people with epilepsy are photosensitive, which means their seizures are brought on by flashing lights.</a:t>
              </a:r>
            </a:p>
          </p:txBody>
        </p:sp>
      </p:grpSp>
      <p:grpSp>
        <p:nvGrpSpPr>
          <p:cNvPr id="4" name="Group 3">
            <a:extLst>
              <a:ext uri="{FF2B5EF4-FFF2-40B4-BE49-F238E27FC236}">
                <a16:creationId xmlns:a16="http://schemas.microsoft.com/office/drawing/2014/main" id="{4208D555-4F2E-B6FC-69EE-7FB9F84B5A8D}"/>
              </a:ext>
            </a:extLst>
          </p:cNvPr>
          <p:cNvGrpSpPr/>
          <p:nvPr/>
        </p:nvGrpSpPr>
        <p:grpSpPr>
          <a:xfrm>
            <a:off x="8119581" y="1865252"/>
            <a:ext cx="3678697" cy="4350848"/>
            <a:chOff x="8119581" y="1865252"/>
            <a:chExt cx="3678697" cy="4350848"/>
          </a:xfrm>
        </p:grpSpPr>
        <p:pic>
          <p:nvPicPr>
            <p:cNvPr id="21" name="Picture 5">
              <a:extLst>
                <a:ext uri="{FF2B5EF4-FFF2-40B4-BE49-F238E27FC236}">
                  <a16:creationId xmlns:a16="http://schemas.microsoft.com/office/drawing/2014/main" id="{C2ED8607-8D35-5823-C9EF-B7443C57C315}"/>
                </a:ext>
              </a:extLst>
            </p:cNvPr>
            <p:cNvPicPr>
              <a:picLocks noChangeAspect="1"/>
            </p:cNvPicPr>
            <p:nvPr/>
          </p:nvPicPr>
          <p:blipFill>
            <a:blip r:embed="rId4">
              <a:extLst>
                <a:ext uri="{96DAC541-7B7A-43D3-8B79-37D633B846F1}">
                  <asvg:svgBlip xmlns:asvg="http://schemas.microsoft.com/office/drawing/2016/SVG/main" r:embed="rId5"/>
                </a:ext>
              </a:extLst>
            </a:blip>
            <a:srcRect t="1065" b="908"/>
            <a:stretch/>
          </p:blipFill>
          <p:spPr>
            <a:xfrm>
              <a:off x="8119581" y="1865252"/>
              <a:ext cx="3678697" cy="4350848"/>
            </a:xfrm>
            <a:prstGeom prst="rect">
              <a:avLst/>
            </a:prstGeom>
          </p:spPr>
        </p:pic>
        <p:sp>
          <p:nvSpPr>
            <p:cNvPr id="16" name="Content Placeholder 2">
              <a:extLst>
                <a:ext uri="{FF2B5EF4-FFF2-40B4-BE49-F238E27FC236}">
                  <a16:creationId xmlns:a16="http://schemas.microsoft.com/office/drawing/2014/main" id="{F1237CCA-488F-1396-443C-432BC92BCB8E}"/>
                </a:ext>
              </a:extLst>
            </p:cNvPr>
            <p:cNvSpPr txBox="1">
              <a:spLocks/>
            </p:cNvSpPr>
            <p:nvPr/>
          </p:nvSpPr>
          <p:spPr>
            <a:xfrm>
              <a:off x="8813700" y="2632548"/>
              <a:ext cx="2344586" cy="15927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b="0" i="0">
                  <a:solidFill>
                    <a:srgbClr val="39277F"/>
                  </a:solidFill>
                  <a:effectLst/>
                  <a:latin typeface="RooneySans Light" panose="020B0303040302060204" pitchFamily="34" charset="0"/>
                </a:rPr>
                <a:t>Around three-quarters of children will either outgrow their epilepsy or it will be well controlled by anti-seizure medications.</a:t>
              </a:r>
            </a:p>
          </p:txBody>
        </p:sp>
      </p:grpSp>
    </p:spTree>
    <p:extLst>
      <p:ext uri="{BB962C8B-B14F-4D97-AF65-F5344CB8AC3E}">
        <p14:creationId xmlns:p14="http://schemas.microsoft.com/office/powerpoint/2010/main" val="41098529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8C8CA"/>
        </a:solidFill>
        <a:effectLst/>
      </p:bgPr>
    </p:bg>
    <p:spTree>
      <p:nvGrpSpPr>
        <p:cNvPr id="1" name=""/>
        <p:cNvGrpSpPr/>
        <p:nvPr/>
      </p:nvGrpSpPr>
      <p:grpSpPr>
        <a:xfrm>
          <a:off x="0" y="0"/>
          <a:ext cx="0" cy="0"/>
          <a:chOff x="0" y="0"/>
          <a:chExt cx="0" cy="0"/>
        </a:xfrm>
      </p:grpSpPr>
      <p:pic>
        <p:nvPicPr>
          <p:cNvPr id="2" name="Picture 1" descr="A blue and black rectangle&#10;&#10;Description automatically generated">
            <a:extLst>
              <a:ext uri="{FF2B5EF4-FFF2-40B4-BE49-F238E27FC236}">
                <a16:creationId xmlns:a16="http://schemas.microsoft.com/office/drawing/2014/main" id="{7EFBF4DB-0DEC-67E0-82C3-36B394DC9E2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rot="5400000" flipH="1">
            <a:off x="735442" y="-731047"/>
            <a:ext cx="6858000" cy="8320094"/>
          </a:xfrm>
          <a:prstGeom prst="rect">
            <a:avLst/>
          </a:prstGeom>
        </p:spPr>
      </p:pic>
      <p:pic>
        <p:nvPicPr>
          <p:cNvPr id="6" name="Picture 5">
            <a:extLst>
              <a:ext uri="{FF2B5EF4-FFF2-40B4-BE49-F238E27FC236}">
                <a16:creationId xmlns:a16="http://schemas.microsoft.com/office/drawing/2014/main" id="{81A87B45-D3E8-4989-FB2B-29B2E8DEE62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756550" y="-56186"/>
            <a:ext cx="4569562" cy="1249701"/>
          </a:xfrm>
          <a:prstGeom prst="rect">
            <a:avLst/>
          </a:prstGeom>
        </p:spPr>
      </p:pic>
      <p:sp>
        <p:nvSpPr>
          <p:cNvPr id="7" name="Title 1">
            <a:extLst>
              <a:ext uri="{FF2B5EF4-FFF2-40B4-BE49-F238E27FC236}">
                <a16:creationId xmlns:a16="http://schemas.microsoft.com/office/drawing/2014/main" id="{A174F5BF-661F-6E5E-2848-5F2A126E6E4F}"/>
              </a:ext>
            </a:extLst>
          </p:cNvPr>
          <p:cNvSpPr txBox="1">
            <a:spLocks/>
          </p:cNvSpPr>
          <p:nvPr/>
        </p:nvSpPr>
        <p:spPr>
          <a:xfrm>
            <a:off x="696686" y="1334395"/>
            <a:ext cx="5399314" cy="10609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780"/>
              </a:lnSpc>
            </a:pPr>
            <a:r>
              <a:rPr lang="en-GB" sz="5400" b="1">
                <a:solidFill>
                  <a:srgbClr val="FDD616"/>
                </a:solidFill>
                <a:latin typeface="RooneySans Heavy" panose="020B0503040302060204" pitchFamily="34" charset="77"/>
              </a:rPr>
              <a:t>What is a seizure?</a:t>
            </a:r>
          </a:p>
        </p:txBody>
      </p:sp>
      <p:sp>
        <p:nvSpPr>
          <p:cNvPr id="8" name="Content Placeholder 2">
            <a:extLst>
              <a:ext uri="{FF2B5EF4-FFF2-40B4-BE49-F238E27FC236}">
                <a16:creationId xmlns:a16="http://schemas.microsoft.com/office/drawing/2014/main" id="{A1A030E8-DA5D-F928-F16D-1B6B56A166F8}"/>
              </a:ext>
            </a:extLst>
          </p:cNvPr>
          <p:cNvSpPr txBox="1">
            <a:spLocks/>
          </p:cNvSpPr>
          <p:nvPr/>
        </p:nvSpPr>
        <p:spPr>
          <a:xfrm>
            <a:off x="696686" y="2754608"/>
            <a:ext cx="5214257" cy="20462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0" i="0">
                <a:solidFill>
                  <a:schemeClr val="bg1"/>
                </a:solidFill>
                <a:effectLst/>
                <a:latin typeface="RooneySans Light" panose="020B0303040302060204" pitchFamily="34" charset="0"/>
              </a:rPr>
              <a:t>An epileptic seizure results from a sudden electrical burst in the brain that causes changes in sensation, behaviour or consciousness.</a:t>
            </a:r>
          </a:p>
          <a:p>
            <a:r>
              <a:rPr lang="en-GB" sz="2000" b="0" i="0">
                <a:solidFill>
                  <a:schemeClr val="bg1"/>
                </a:solidFill>
                <a:effectLst/>
                <a:latin typeface="RooneySans Light" panose="020B0303040302060204" pitchFamily="34" charset="0"/>
              </a:rPr>
              <a:t>Seizure symptoms depend on where in the brain this abnormal burst of electrical activity happens. As a result, there are many different types of seizures - most usually last from a few seconds to a few minutes and usually stop without any treatment.</a:t>
            </a:r>
            <a:endParaRPr lang="en-GB" sz="2000">
              <a:solidFill>
                <a:schemeClr val="bg1"/>
              </a:solidFill>
              <a:latin typeface="RooneySans Light" panose="020B0303040302060204" pitchFamily="34" charset="0"/>
            </a:endParaRPr>
          </a:p>
        </p:txBody>
      </p:sp>
      <p:sp>
        <p:nvSpPr>
          <p:cNvPr id="3" name="Freeform 2">
            <a:extLst>
              <a:ext uri="{FF2B5EF4-FFF2-40B4-BE49-F238E27FC236}">
                <a16:creationId xmlns:a16="http://schemas.microsoft.com/office/drawing/2014/main" id="{2EAF94AB-75EA-9129-E06E-FB848F65E751}"/>
              </a:ext>
            </a:extLst>
          </p:cNvPr>
          <p:cNvSpPr/>
          <p:nvPr/>
        </p:nvSpPr>
        <p:spPr>
          <a:xfrm>
            <a:off x="6746610" y="1456140"/>
            <a:ext cx="5464483" cy="6312324"/>
          </a:xfrm>
          <a:custGeom>
            <a:avLst/>
            <a:gdLst>
              <a:gd name="connsiteX0" fmla="*/ 3535138 w 3541119"/>
              <a:gd name="connsiteY0" fmla="*/ 1769369 h 4090541"/>
              <a:gd name="connsiteX1" fmla="*/ 3541120 w 3541119"/>
              <a:gd name="connsiteY1" fmla="*/ 1640415 h 4090541"/>
              <a:gd name="connsiteX2" fmla="*/ 1950009 w 3541119"/>
              <a:gd name="connsiteY2" fmla="*/ 2999 h 4090541"/>
              <a:gd name="connsiteX3" fmla="*/ 1905146 w 3541119"/>
              <a:gd name="connsiteY3" fmla="*/ 0 h 4090541"/>
              <a:gd name="connsiteX4" fmla="*/ 906216 w 3541119"/>
              <a:gd name="connsiteY4" fmla="*/ 341878 h 4090541"/>
              <a:gd name="connsiteX5" fmla="*/ 0 w 3541119"/>
              <a:gd name="connsiteY5" fmla="*/ 2045271 h 4090541"/>
              <a:gd name="connsiteX6" fmla="*/ 2039733 w 3541119"/>
              <a:gd name="connsiteY6" fmla="*/ 4090542 h 4090541"/>
              <a:gd name="connsiteX7" fmla="*/ 3113434 w 3541119"/>
              <a:gd name="connsiteY7" fmla="*/ 3784651 h 4090541"/>
              <a:gd name="connsiteX8" fmla="*/ 3002774 w 3541119"/>
              <a:gd name="connsiteY8" fmla="*/ 3790649 h 4090541"/>
              <a:gd name="connsiteX9" fmla="*/ 2081604 w 3541119"/>
              <a:gd name="connsiteY9" fmla="*/ 3268835 h 4090541"/>
              <a:gd name="connsiteX10" fmla="*/ 3535138 w 3541119"/>
              <a:gd name="connsiteY10" fmla="*/ 1769369 h 409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41119" h="4090541">
                <a:moveTo>
                  <a:pt x="3535138" y="1769369"/>
                </a:moveTo>
                <a:cubicBezTo>
                  <a:pt x="3538129" y="1727384"/>
                  <a:pt x="3541120" y="1682400"/>
                  <a:pt x="3541120" y="1640415"/>
                </a:cubicBezTo>
                <a:cubicBezTo>
                  <a:pt x="3541120" y="749733"/>
                  <a:pt x="2832298" y="26990"/>
                  <a:pt x="1950009" y="2999"/>
                </a:cubicBezTo>
                <a:cubicBezTo>
                  <a:pt x="1935055" y="2999"/>
                  <a:pt x="1920101" y="0"/>
                  <a:pt x="1905146" y="0"/>
                </a:cubicBezTo>
                <a:cubicBezTo>
                  <a:pt x="1528304" y="0"/>
                  <a:pt x="1184361" y="128954"/>
                  <a:pt x="906216" y="341878"/>
                </a:cubicBezTo>
                <a:cubicBezTo>
                  <a:pt x="361888" y="707748"/>
                  <a:pt x="0" y="1334524"/>
                  <a:pt x="0" y="2045271"/>
                </a:cubicBezTo>
                <a:cubicBezTo>
                  <a:pt x="0" y="3175868"/>
                  <a:pt x="912197" y="4090542"/>
                  <a:pt x="2039733" y="4090542"/>
                </a:cubicBezTo>
                <a:cubicBezTo>
                  <a:pt x="2434520" y="4090542"/>
                  <a:pt x="2802390" y="3976583"/>
                  <a:pt x="3113434" y="3784651"/>
                </a:cubicBezTo>
                <a:cubicBezTo>
                  <a:pt x="3077544" y="3787650"/>
                  <a:pt x="3041655" y="3790649"/>
                  <a:pt x="3002774" y="3790649"/>
                </a:cubicBezTo>
                <a:cubicBezTo>
                  <a:pt x="2610978" y="3790649"/>
                  <a:pt x="2270025" y="3580724"/>
                  <a:pt x="2081604" y="3268835"/>
                </a:cubicBezTo>
                <a:cubicBezTo>
                  <a:pt x="2862206" y="3181866"/>
                  <a:pt x="3475322" y="2552091"/>
                  <a:pt x="3535138" y="1769369"/>
                </a:cubicBezTo>
                <a:close/>
              </a:path>
            </a:pathLst>
          </a:custGeom>
          <a:blipFill>
            <a:blip r:embed="rId4" cstate="screen">
              <a:extLst>
                <a:ext uri="{28A0092B-C50C-407E-A947-70E740481C1C}">
                  <a14:useLocalDpi xmlns:a14="http://schemas.microsoft.com/office/drawing/2010/main"/>
                </a:ext>
              </a:extLst>
            </a:blip>
            <a:stretch>
              <a:fillRect/>
            </a:stretch>
          </a:blipFill>
          <a:ln w="29891" cap="flat">
            <a:noFill/>
            <a:prstDash val="solid"/>
            <a:miter/>
          </a:ln>
        </p:spPr>
        <p:txBody>
          <a:bodyPr rtlCol="0" anchor="ctr"/>
          <a:lstStyle/>
          <a:p>
            <a:endParaRPr lang="en-US"/>
          </a:p>
        </p:txBody>
      </p:sp>
    </p:spTree>
    <p:extLst>
      <p:ext uri="{BB962C8B-B14F-4D97-AF65-F5344CB8AC3E}">
        <p14:creationId xmlns:p14="http://schemas.microsoft.com/office/powerpoint/2010/main" val="401894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8C8CA"/>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B2D8DAD-7617-9A99-8665-8A11CC12F6E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16200000">
            <a:off x="6844628" y="1510625"/>
            <a:ext cx="5675160" cy="5019586"/>
          </a:xfrm>
          <a:prstGeom prst="rect">
            <a:avLst/>
          </a:prstGeom>
        </p:spPr>
      </p:pic>
      <p:pic>
        <p:nvPicPr>
          <p:cNvPr id="13" name="Picture 12">
            <a:extLst>
              <a:ext uri="{FF2B5EF4-FFF2-40B4-BE49-F238E27FC236}">
                <a16:creationId xmlns:a16="http://schemas.microsoft.com/office/drawing/2014/main" id="{311F7BE1-56FA-C87B-900B-5CE52CC56CE9}"/>
              </a:ext>
            </a:extLst>
          </p:cNvPr>
          <p:cNvPicPr>
            <a:picLocks noChangeAspect="1"/>
          </p:cNvPicPr>
          <p:nvPr/>
        </p:nvPicPr>
        <p:blipFill>
          <a:blip r:embed="rId5" cstate="screen">
            <a:extLst>
              <a:ext uri="{28A0092B-C50C-407E-A947-70E740481C1C}">
                <a14:useLocalDpi xmlns:a14="http://schemas.microsoft.com/office/drawing/2010/main"/>
              </a:ext>
            </a:extLst>
          </a:blip>
          <a:srcRect b="-6803"/>
          <a:stretch/>
        </p:blipFill>
        <p:spPr>
          <a:xfrm rot="16200000">
            <a:off x="211635" y="-211637"/>
            <a:ext cx="5126190" cy="5549463"/>
          </a:xfrm>
          <a:prstGeom prst="rect">
            <a:avLst/>
          </a:prstGeom>
        </p:spPr>
      </p:pic>
      <p:sp>
        <p:nvSpPr>
          <p:cNvPr id="12" name="Rectangle 11">
            <a:extLst>
              <a:ext uri="{FF2B5EF4-FFF2-40B4-BE49-F238E27FC236}">
                <a16:creationId xmlns:a16="http://schemas.microsoft.com/office/drawing/2014/main" id="{B3225615-DFB8-0AAA-E064-C3EC4E212DC6}"/>
              </a:ext>
            </a:extLst>
          </p:cNvPr>
          <p:cNvSpPr/>
          <p:nvPr/>
        </p:nvSpPr>
        <p:spPr>
          <a:xfrm>
            <a:off x="1908101" y="1800852"/>
            <a:ext cx="7781019" cy="3661092"/>
          </a:xfrm>
          <a:prstGeom prst="rect">
            <a:avLst/>
          </a:prstGeom>
          <a:solidFill>
            <a:srgbClr val="78C8C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1093584B-8504-392D-2A2E-35805027CF51}"/>
              </a:ext>
            </a:extLst>
          </p:cNvPr>
          <p:cNvSpPr txBox="1">
            <a:spLocks/>
          </p:cNvSpPr>
          <p:nvPr/>
        </p:nvSpPr>
        <p:spPr>
          <a:xfrm>
            <a:off x="3396343" y="2959514"/>
            <a:ext cx="5399314" cy="10609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780"/>
              </a:lnSpc>
            </a:pPr>
            <a:endParaRPr lang="en-GB" sz="5400" b="1">
              <a:solidFill>
                <a:srgbClr val="39277F"/>
              </a:solidFill>
              <a:latin typeface="RooneySans Heavy" panose="020B0503040302060204" pitchFamily="34" charset="77"/>
            </a:endParaRPr>
          </a:p>
        </p:txBody>
      </p:sp>
      <p:pic>
        <p:nvPicPr>
          <p:cNvPr id="2" name="Picture 1">
            <a:extLst>
              <a:ext uri="{FF2B5EF4-FFF2-40B4-BE49-F238E27FC236}">
                <a16:creationId xmlns:a16="http://schemas.microsoft.com/office/drawing/2014/main" id="{EE7E3220-4810-7647-AC91-F6E4FBDDBAF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756550" y="-56186"/>
            <a:ext cx="4569562" cy="1249701"/>
          </a:xfrm>
          <a:prstGeom prst="rect">
            <a:avLst/>
          </a:prstGeom>
        </p:spPr>
      </p:pic>
      <p:pic>
        <p:nvPicPr>
          <p:cNvPr id="4" name="Absense seizures - cut for YELL Deck">
            <a:hlinkClick r:id="" action="ppaction://media"/>
            <a:extLst>
              <a:ext uri="{FF2B5EF4-FFF2-40B4-BE49-F238E27FC236}">
                <a16:creationId xmlns:a16="http://schemas.microsoft.com/office/drawing/2014/main" id="{F06D418B-48B0-0EC8-3249-9C58CCB0A2CA}"/>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12192000" cy="6858000"/>
          </a:xfrm>
          <a:prstGeom prst="rect">
            <a:avLst/>
          </a:prstGeom>
        </p:spPr>
      </p:pic>
    </p:spTree>
    <p:extLst>
      <p:ext uri="{BB962C8B-B14F-4D97-AF65-F5344CB8AC3E}">
        <p14:creationId xmlns:p14="http://schemas.microsoft.com/office/powerpoint/2010/main" val="16766512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94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9277F"/>
        </a:solidFill>
        <a:effectLst/>
      </p:bgPr>
    </p:bg>
    <p:spTree>
      <p:nvGrpSpPr>
        <p:cNvPr id="1" name="">
          <a:extLst>
            <a:ext uri="{FF2B5EF4-FFF2-40B4-BE49-F238E27FC236}">
              <a16:creationId xmlns:a16="http://schemas.microsoft.com/office/drawing/2014/main" id="{9E589F3B-1F0E-A795-6024-E955C3B4F0D2}"/>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8ED78257-6261-A0F4-2741-876E544C06A6}"/>
              </a:ext>
            </a:extLst>
          </p:cNvPr>
          <p:cNvSpPr/>
          <p:nvPr/>
        </p:nvSpPr>
        <p:spPr>
          <a:xfrm>
            <a:off x="-855406" y="-226142"/>
            <a:ext cx="13627509" cy="7334865"/>
          </a:xfrm>
          <a:prstGeom prst="rect">
            <a:avLst/>
          </a:prstGeom>
          <a:solidFill>
            <a:srgbClr val="77CACA"/>
          </a:solidFill>
          <a:ln w="29891" cap="flat">
            <a:noFill/>
            <a:prstDash val="solid"/>
            <a:miter/>
          </a:ln>
        </p:spPr>
        <p:txBody>
          <a:bodyPr rtlCol="0" anchor="ctr"/>
          <a:lstStyle/>
          <a:p>
            <a:pPr algn="l"/>
            <a:endParaRPr lang="en-GB" sz="800"/>
          </a:p>
        </p:txBody>
      </p:sp>
      <p:sp>
        <p:nvSpPr>
          <p:cNvPr id="10" name="Rounded Rectangle 9">
            <a:extLst>
              <a:ext uri="{FF2B5EF4-FFF2-40B4-BE49-F238E27FC236}">
                <a16:creationId xmlns:a16="http://schemas.microsoft.com/office/drawing/2014/main" id="{789F8121-18F3-F46F-CE98-554A84918634}"/>
              </a:ext>
            </a:extLst>
          </p:cNvPr>
          <p:cNvSpPr/>
          <p:nvPr/>
        </p:nvSpPr>
        <p:spPr>
          <a:xfrm>
            <a:off x="-945613" y="-51953"/>
            <a:ext cx="7414426" cy="1468712"/>
          </a:xfrm>
          <a:prstGeom prst="roundRect">
            <a:avLst>
              <a:gd name="adj" fmla="val 50000"/>
            </a:avLst>
          </a:prstGeom>
          <a:solidFill>
            <a:srgbClr val="3927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3FBECDFE-69EA-5D8D-A97F-1DAB5FFEC174}"/>
              </a:ext>
            </a:extLst>
          </p:cNvPr>
          <p:cNvSpPr txBox="1">
            <a:spLocks/>
          </p:cNvSpPr>
          <p:nvPr/>
        </p:nvSpPr>
        <p:spPr>
          <a:xfrm>
            <a:off x="498693" y="233776"/>
            <a:ext cx="5399314" cy="10609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780"/>
              </a:lnSpc>
            </a:pPr>
            <a:r>
              <a:rPr lang="en-GB" sz="5400" b="1">
                <a:solidFill>
                  <a:schemeClr val="bg1"/>
                </a:solidFill>
                <a:latin typeface="RooneySans Heavy" panose="020B0503040302060204" pitchFamily="34" charset="77"/>
              </a:rPr>
              <a:t>Seizure First Aid</a:t>
            </a:r>
          </a:p>
        </p:txBody>
      </p:sp>
      <p:sp>
        <p:nvSpPr>
          <p:cNvPr id="27" name="Content Placeholder 2">
            <a:extLst>
              <a:ext uri="{FF2B5EF4-FFF2-40B4-BE49-F238E27FC236}">
                <a16:creationId xmlns:a16="http://schemas.microsoft.com/office/drawing/2014/main" id="{603A7A59-0B00-1A03-B395-078C8063C28E}"/>
              </a:ext>
            </a:extLst>
          </p:cNvPr>
          <p:cNvSpPr txBox="1">
            <a:spLocks/>
          </p:cNvSpPr>
          <p:nvPr/>
        </p:nvSpPr>
        <p:spPr>
          <a:xfrm>
            <a:off x="2632929" y="2056014"/>
            <a:ext cx="1661179" cy="5327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200" b="0" i="0">
                <a:solidFill>
                  <a:srgbClr val="39277F"/>
                </a:solidFill>
                <a:effectLst/>
                <a:latin typeface="RooneySans Bold" panose="020B0803040302060204" pitchFamily="34" charset="0"/>
              </a:rPr>
              <a:t>Time the seizure</a:t>
            </a:r>
            <a:endParaRPr lang="en-GB" sz="2200">
              <a:solidFill>
                <a:srgbClr val="39277F"/>
              </a:solidFill>
              <a:latin typeface="RooneySans Bold" panose="020B0803040302060204" pitchFamily="34" charset="0"/>
            </a:endParaRPr>
          </a:p>
        </p:txBody>
      </p:sp>
      <p:sp>
        <p:nvSpPr>
          <p:cNvPr id="28" name="Content Placeholder 2">
            <a:extLst>
              <a:ext uri="{FF2B5EF4-FFF2-40B4-BE49-F238E27FC236}">
                <a16:creationId xmlns:a16="http://schemas.microsoft.com/office/drawing/2014/main" id="{16892996-3B9E-C80B-4913-5A5388AA737C}"/>
              </a:ext>
            </a:extLst>
          </p:cNvPr>
          <p:cNvSpPr txBox="1">
            <a:spLocks/>
          </p:cNvSpPr>
          <p:nvPr/>
        </p:nvSpPr>
        <p:spPr>
          <a:xfrm>
            <a:off x="2633043" y="3619658"/>
            <a:ext cx="2564672" cy="5327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200" b="0" i="0">
                <a:solidFill>
                  <a:srgbClr val="39277F"/>
                </a:solidFill>
                <a:effectLst/>
                <a:latin typeface="RooneySans Bold" panose="020B0803040302060204" pitchFamily="34" charset="0"/>
              </a:rPr>
              <a:t>Move harmful objects</a:t>
            </a:r>
            <a:endParaRPr lang="en-GB" sz="2200">
              <a:solidFill>
                <a:srgbClr val="39277F"/>
              </a:solidFill>
              <a:latin typeface="RooneySans Bold" panose="020B0803040302060204" pitchFamily="34" charset="0"/>
            </a:endParaRPr>
          </a:p>
        </p:txBody>
      </p:sp>
      <p:sp>
        <p:nvSpPr>
          <p:cNvPr id="29" name="Content Placeholder 2">
            <a:extLst>
              <a:ext uri="{FF2B5EF4-FFF2-40B4-BE49-F238E27FC236}">
                <a16:creationId xmlns:a16="http://schemas.microsoft.com/office/drawing/2014/main" id="{DBB7A4F8-B457-D264-39C0-63AB3E5748BE}"/>
              </a:ext>
            </a:extLst>
          </p:cNvPr>
          <p:cNvSpPr txBox="1">
            <a:spLocks/>
          </p:cNvSpPr>
          <p:nvPr/>
        </p:nvSpPr>
        <p:spPr>
          <a:xfrm>
            <a:off x="2633043" y="5537159"/>
            <a:ext cx="2564672" cy="5327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200" b="0" i="0">
                <a:solidFill>
                  <a:srgbClr val="39277F"/>
                </a:solidFill>
                <a:effectLst/>
                <a:latin typeface="RooneySans Bold" panose="020B0803040302060204" pitchFamily="34" charset="0"/>
              </a:rPr>
              <a:t>Cushio</a:t>
            </a:r>
            <a:r>
              <a:rPr lang="en-GB" sz="2200">
                <a:solidFill>
                  <a:srgbClr val="39277F"/>
                </a:solidFill>
                <a:latin typeface="RooneySans Bold" panose="020B0803040302060204" pitchFamily="34" charset="0"/>
              </a:rPr>
              <a:t>n </a:t>
            </a:r>
            <a:br>
              <a:rPr lang="en-GB" sz="2200">
                <a:solidFill>
                  <a:srgbClr val="39277F"/>
                </a:solidFill>
                <a:latin typeface="RooneySans Bold" panose="020B0803040302060204" pitchFamily="34" charset="0"/>
              </a:rPr>
            </a:br>
            <a:r>
              <a:rPr lang="en-GB" sz="2200">
                <a:solidFill>
                  <a:srgbClr val="39277F"/>
                </a:solidFill>
                <a:latin typeface="RooneySans Bold" panose="020B0803040302060204" pitchFamily="34" charset="0"/>
              </a:rPr>
              <a:t>my head</a:t>
            </a:r>
          </a:p>
        </p:txBody>
      </p:sp>
      <p:sp>
        <p:nvSpPr>
          <p:cNvPr id="30" name="Content Placeholder 2">
            <a:extLst>
              <a:ext uri="{FF2B5EF4-FFF2-40B4-BE49-F238E27FC236}">
                <a16:creationId xmlns:a16="http://schemas.microsoft.com/office/drawing/2014/main" id="{366180EB-F007-45AB-F809-EECD8978A01D}"/>
              </a:ext>
            </a:extLst>
          </p:cNvPr>
          <p:cNvSpPr txBox="1">
            <a:spLocks/>
          </p:cNvSpPr>
          <p:nvPr/>
        </p:nvSpPr>
        <p:spPr>
          <a:xfrm>
            <a:off x="7094710" y="2166832"/>
            <a:ext cx="3649532" cy="6478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200" b="0" i="0">
                <a:solidFill>
                  <a:srgbClr val="39277F"/>
                </a:solidFill>
                <a:effectLst/>
                <a:latin typeface="RooneySans Bold" panose="020B0803040302060204" pitchFamily="34" charset="0"/>
              </a:rPr>
              <a:t>Stay with me until the seizure is over</a:t>
            </a:r>
            <a:endParaRPr lang="en-GB" sz="2200">
              <a:solidFill>
                <a:srgbClr val="39277F"/>
              </a:solidFill>
              <a:latin typeface="RooneySans Bold" panose="020B0803040302060204" pitchFamily="34" charset="0"/>
            </a:endParaRPr>
          </a:p>
        </p:txBody>
      </p:sp>
      <p:sp>
        <p:nvSpPr>
          <p:cNvPr id="31" name="Content Placeholder 2">
            <a:extLst>
              <a:ext uri="{FF2B5EF4-FFF2-40B4-BE49-F238E27FC236}">
                <a16:creationId xmlns:a16="http://schemas.microsoft.com/office/drawing/2014/main" id="{98678738-CC19-6926-43D1-1F00564F00F8}"/>
              </a:ext>
            </a:extLst>
          </p:cNvPr>
          <p:cNvSpPr txBox="1">
            <a:spLocks/>
          </p:cNvSpPr>
          <p:nvPr/>
        </p:nvSpPr>
        <p:spPr>
          <a:xfrm>
            <a:off x="7094710" y="3596024"/>
            <a:ext cx="3649532" cy="6478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200" b="0" i="0">
                <a:solidFill>
                  <a:srgbClr val="39277F"/>
                </a:solidFill>
                <a:effectLst/>
                <a:latin typeface="RooneySans Bold" panose="020B0803040302060204" pitchFamily="34" charset="0"/>
              </a:rPr>
              <a:t>Call 999 if the seizure is over 5 mins</a:t>
            </a:r>
            <a:endParaRPr lang="en-GB" sz="2200">
              <a:solidFill>
                <a:srgbClr val="39277F"/>
              </a:solidFill>
              <a:latin typeface="RooneySans Bold" panose="020B0803040302060204" pitchFamily="34" charset="0"/>
            </a:endParaRPr>
          </a:p>
        </p:txBody>
      </p:sp>
      <p:sp>
        <p:nvSpPr>
          <p:cNvPr id="32" name="Content Placeholder 2">
            <a:extLst>
              <a:ext uri="{FF2B5EF4-FFF2-40B4-BE49-F238E27FC236}">
                <a16:creationId xmlns:a16="http://schemas.microsoft.com/office/drawing/2014/main" id="{61DBE76A-14D7-4557-04BC-25BDEEDDB518}"/>
              </a:ext>
            </a:extLst>
          </p:cNvPr>
          <p:cNvSpPr txBox="1">
            <a:spLocks/>
          </p:cNvSpPr>
          <p:nvPr/>
        </p:nvSpPr>
        <p:spPr>
          <a:xfrm>
            <a:off x="7094362" y="5280165"/>
            <a:ext cx="4674851" cy="6478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200" b="0" i="0">
                <a:solidFill>
                  <a:srgbClr val="39277F"/>
                </a:solidFill>
                <a:effectLst/>
                <a:latin typeface="RooneySans Bold" panose="020B0803040302060204" pitchFamily="34" charset="0"/>
              </a:rPr>
              <a:t>Only administer emergency medication if trained to do so</a:t>
            </a:r>
            <a:endParaRPr lang="en-GB" sz="2200">
              <a:solidFill>
                <a:srgbClr val="39277F"/>
              </a:solidFill>
              <a:latin typeface="RooneySans Bold" panose="020B0803040302060204" pitchFamily="34" charset="0"/>
            </a:endParaRPr>
          </a:p>
        </p:txBody>
      </p:sp>
      <p:pic>
        <p:nvPicPr>
          <p:cNvPr id="13" name="Picture 12" descr="A drawing of a stopwatch&#10;&#10;AI-generated content may be incorrect.">
            <a:extLst>
              <a:ext uri="{FF2B5EF4-FFF2-40B4-BE49-F238E27FC236}">
                <a16:creationId xmlns:a16="http://schemas.microsoft.com/office/drawing/2014/main" id="{DC8A70EB-9CAA-80ED-6332-3A3B9BB27A3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7554" y="1702488"/>
            <a:ext cx="1326410" cy="1537985"/>
          </a:xfrm>
          <a:prstGeom prst="rect">
            <a:avLst/>
          </a:prstGeom>
        </p:spPr>
      </p:pic>
      <p:pic>
        <p:nvPicPr>
          <p:cNvPr id="15" name="Picture 14" descr="A blue and white triangle with a exclamation mark&#10;&#10;AI-generated content may be incorrect.">
            <a:extLst>
              <a:ext uri="{FF2B5EF4-FFF2-40B4-BE49-F238E27FC236}">
                <a16:creationId xmlns:a16="http://schemas.microsoft.com/office/drawing/2014/main" id="{80323A22-6B49-E107-7671-778FA5ECEC6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5465" y="3509518"/>
            <a:ext cx="1503113" cy="1468712"/>
          </a:xfrm>
          <a:prstGeom prst="rect">
            <a:avLst/>
          </a:prstGeom>
        </p:spPr>
      </p:pic>
      <p:pic>
        <p:nvPicPr>
          <p:cNvPr id="19" name="Picture 18" descr="A heart and two blue and purple wings&#10;&#10;AI-generated content may be incorrect.">
            <a:extLst>
              <a:ext uri="{FF2B5EF4-FFF2-40B4-BE49-F238E27FC236}">
                <a16:creationId xmlns:a16="http://schemas.microsoft.com/office/drawing/2014/main" id="{B68425CB-E6D7-8DC8-1E80-B4B9FFADC99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1899" y="5316423"/>
            <a:ext cx="1232065" cy="1197768"/>
          </a:xfrm>
          <a:prstGeom prst="rect">
            <a:avLst/>
          </a:prstGeom>
        </p:spPr>
      </p:pic>
      <p:pic>
        <p:nvPicPr>
          <p:cNvPr id="23" name="Picture 22" descr="A purple hand with a thumb up&#10;&#10;AI-generated content may be incorrect.">
            <a:extLst>
              <a:ext uri="{FF2B5EF4-FFF2-40B4-BE49-F238E27FC236}">
                <a16:creationId xmlns:a16="http://schemas.microsoft.com/office/drawing/2014/main" id="{F6449DE9-1444-4DE2-BCFB-65ABD432ABE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83008" y="1818498"/>
            <a:ext cx="1228121" cy="1358268"/>
          </a:xfrm>
          <a:prstGeom prst="rect">
            <a:avLst/>
          </a:prstGeom>
        </p:spPr>
      </p:pic>
      <p:pic>
        <p:nvPicPr>
          <p:cNvPr id="26" name="Picture 25" descr="A drawing of a ambulance&#10;&#10;AI-generated content may be incorrect.">
            <a:extLst>
              <a:ext uri="{FF2B5EF4-FFF2-40B4-BE49-F238E27FC236}">
                <a16:creationId xmlns:a16="http://schemas.microsoft.com/office/drawing/2014/main" id="{C502CD5A-B5A5-61B6-3CB0-D5522CC50A5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15715" y="5280165"/>
            <a:ext cx="1632805" cy="1154525"/>
          </a:xfrm>
          <a:prstGeom prst="rect">
            <a:avLst/>
          </a:prstGeom>
        </p:spPr>
      </p:pic>
      <p:pic>
        <p:nvPicPr>
          <p:cNvPr id="34" name="Picture 33" descr="A purple and white drawing&#10;&#10;AI-generated content may be incorrect.">
            <a:extLst>
              <a:ext uri="{FF2B5EF4-FFF2-40B4-BE49-F238E27FC236}">
                <a16:creationId xmlns:a16="http://schemas.microsoft.com/office/drawing/2014/main" id="{81B35D0E-28A1-3F65-58B6-56A5A1CBC35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383008" y="3397600"/>
            <a:ext cx="1029997" cy="1582677"/>
          </a:xfrm>
          <a:prstGeom prst="rect">
            <a:avLst/>
          </a:prstGeom>
        </p:spPr>
      </p:pic>
      <p:pic>
        <p:nvPicPr>
          <p:cNvPr id="36" name="Picture 35">
            <a:extLst>
              <a:ext uri="{FF2B5EF4-FFF2-40B4-BE49-F238E27FC236}">
                <a16:creationId xmlns:a16="http://schemas.microsoft.com/office/drawing/2014/main" id="{D787628C-7AED-3806-2C24-824E44BF35A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7756550" y="-56186"/>
            <a:ext cx="4569562" cy="1249701"/>
          </a:xfrm>
          <a:prstGeom prst="rect">
            <a:avLst/>
          </a:prstGeom>
        </p:spPr>
      </p:pic>
    </p:spTree>
    <p:extLst>
      <p:ext uri="{BB962C8B-B14F-4D97-AF65-F5344CB8AC3E}">
        <p14:creationId xmlns:p14="http://schemas.microsoft.com/office/powerpoint/2010/main" val="4074448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8C8CA"/>
        </a:solidFill>
        <a:effectLst/>
      </p:bgPr>
    </p:bg>
    <p:spTree>
      <p:nvGrpSpPr>
        <p:cNvPr id="1" name="">
          <a:extLst>
            <a:ext uri="{FF2B5EF4-FFF2-40B4-BE49-F238E27FC236}">
              <a16:creationId xmlns:a16="http://schemas.microsoft.com/office/drawing/2014/main" id="{E93ECE3F-3266-B8F2-E6FA-8C47949FC7DA}"/>
            </a:ext>
          </a:extLst>
        </p:cNvPr>
        <p:cNvGrpSpPr/>
        <p:nvPr/>
      </p:nvGrpSpPr>
      <p:grpSpPr>
        <a:xfrm>
          <a:off x="0" y="0"/>
          <a:ext cx="0" cy="0"/>
          <a:chOff x="0" y="0"/>
          <a:chExt cx="0" cy="0"/>
        </a:xfrm>
      </p:grpSpPr>
      <p:pic>
        <p:nvPicPr>
          <p:cNvPr id="10" name="Picture 9" descr="A blue and black rectangle&#10;&#10;Description automatically generated">
            <a:extLst>
              <a:ext uri="{FF2B5EF4-FFF2-40B4-BE49-F238E27FC236}">
                <a16:creationId xmlns:a16="http://schemas.microsoft.com/office/drawing/2014/main" id="{05D301E4-4F28-6DC9-E76B-0D442BB11B2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rot="5400000" flipH="1">
            <a:off x="735442" y="-731047"/>
            <a:ext cx="6858000" cy="8320094"/>
          </a:xfrm>
          <a:prstGeom prst="rect">
            <a:avLst/>
          </a:prstGeom>
        </p:spPr>
      </p:pic>
      <p:pic>
        <p:nvPicPr>
          <p:cNvPr id="6" name="Picture 5">
            <a:extLst>
              <a:ext uri="{FF2B5EF4-FFF2-40B4-BE49-F238E27FC236}">
                <a16:creationId xmlns:a16="http://schemas.microsoft.com/office/drawing/2014/main" id="{E5CAEB61-885F-631D-3691-4FEBC8AA1A8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756550" y="-56186"/>
            <a:ext cx="4569562" cy="1249701"/>
          </a:xfrm>
          <a:prstGeom prst="rect">
            <a:avLst/>
          </a:prstGeom>
        </p:spPr>
      </p:pic>
      <p:sp>
        <p:nvSpPr>
          <p:cNvPr id="7" name="Title 1">
            <a:extLst>
              <a:ext uri="{FF2B5EF4-FFF2-40B4-BE49-F238E27FC236}">
                <a16:creationId xmlns:a16="http://schemas.microsoft.com/office/drawing/2014/main" id="{3351F80F-9A96-05FB-E6B3-1863641F6021}"/>
              </a:ext>
            </a:extLst>
          </p:cNvPr>
          <p:cNvSpPr txBox="1">
            <a:spLocks/>
          </p:cNvSpPr>
          <p:nvPr/>
        </p:nvSpPr>
        <p:spPr>
          <a:xfrm>
            <a:off x="696686" y="1618174"/>
            <a:ext cx="5399314" cy="10609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780"/>
              </a:lnSpc>
            </a:pPr>
            <a:r>
              <a:rPr lang="en-GB" sz="5400" b="1">
                <a:solidFill>
                  <a:srgbClr val="FDD616"/>
                </a:solidFill>
                <a:latin typeface="RooneySans Heavy" panose="020B0503040302060204" pitchFamily="34" charset="77"/>
              </a:rPr>
              <a:t>Daily living with Epilepsy</a:t>
            </a:r>
          </a:p>
        </p:txBody>
      </p:sp>
      <p:sp>
        <p:nvSpPr>
          <p:cNvPr id="8" name="Content Placeholder 2">
            <a:extLst>
              <a:ext uri="{FF2B5EF4-FFF2-40B4-BE49-F238E27FC236}">
                <a16:creationId xmlns:a16="http://schemas.microsoft.com/office/drawing/2014/main" id="{75B98205-9B61-264F-BAF3-23A2A9DB782B}"/>
              </a:ext>
            </a:extLst>
          </p:cNvPr>
          <p:cNvSpPr txBox="1">
            <a:spLocks/>
          </p:cNvSpPr>
          <p:nvPr/>
        </p:nvSpPr>
        <p:spPr>
          <a:xfrm>
            <a:off x="696686" y="3038387"/>
            <a:ext cx="5214257" cy="20462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0" i="0">
                <a:solidFill>
                  <a:schemeClr val="bg1"/>
                </a:solidFill>
                <a:effectLst/>
                <a:latin typeface="RooneySans Light" panose="020B0303040302060204" pitchFamily="34" charset="0"/>
              </a:rPr>
              <a:t>Anti-seizure medication (ASMs) are the most common treatment for epilepsy. They don’t cure epilepsy or treat the cause but about 70% of people with epilepsy can achieve good seizure control through the regular use of ASMs.</a:t>
            </a:r>
          </a:p>
          <a:p>
            <a:r>
              <a:rPr lang="en-GB" sz="2000">
                <a:solidFill>
                  <a:schemeClr val="bg1"/>
                </a:solidFill>
                <a:latin typeface="RooneySans Light" panose="020B0303040302060204" pitchFamily="34" charset="0"/>
              </a:rPr>
              <a:t>With the right measures put in place epilepsy should not stop a young person living a ‘normal’ life. </a:t>
            </a:r>
          </a:p>
        </p:txBody>
      </p:sp>
      <p:pic>
        <p:nvPicPr>
          <p:cNvPr id="2" name="Picture 5">
            <a:extLst>
              <a:ext uri="{FF2B5EF4-FFF2-40B4-BE49-F238E27FC236}">
                <a16:creationId xmlns:a16="http://schemas.microsoft.com/office/drawing/2014/main" id="{AE315410-487B-181A-20C5-C776A4887FD1}"/>
              </a:ext>
            </a:extLst>
          </p:cNvPr>
          <p:cNvPicPr>
            <a:picLocks noChangeAspect="1"/>
          </p:cNvPicPr>
          <p:nvPr/>
        </p:nvPicPr>
        <p:blipFill>
          <a:blip r:embed="rId4">
            <a:extLst>
              <a:ext uri="{96DAC541-7B7A-43D3-8B79-37D633B846F1}">
                <asvg:svgBlip xmlns:asvg="http://schemas.microsoft.com/office/drawing/2016/SVG/main" r:embed="rId5"/>
              </a:ext>
            </a:extLst>
          </a:blip>
          <a:srcRect t="1065" b="908"/>
          <a:stretch/>
        </p:blipFill>
        <p:spPr>
          <a:xfrm flipH="1">
            <a:off x="6096000" y="1116919"/>
            <a:ext cx="4569562" cy="5404487"/>
          </a:xfrm>
          <a:prstGeom prst="rect">
            <a:avLst/>
          </a:prstGeom>
        </p:spPr>
      </p:pic>
      <p:sp>
        <p:nvSpPr>
          <p:cNvPr id="3" name="Title 1">
            <a:extLst>
              <a:ext uri="{FF2B5EF4-FFF2-40B4-BE49-F238E27FC236}">
                <a16:creationId xmlns:a16="http://schemas.microsoft.com/office/drawing/2014/main" id="{F8A79C96-7B50-B533-9494-5017DB15CE2C}"/>
              </a:ext>
            </a:extLst>
          </p:cNvPr>
          <p:cNvSpPr txBox="1">
            <a:spLocks/>
          </p:cNvSpPr>
          <p:nvPr/>
        </p:nvSpPr>
        <p:spPr>
          <a:xfrm>
            <a:off x="7394665" y="1861431"/>
            <a:ext cx="1794682" cy="39154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780"/>
              </a:lnSpc>
            </a:pPr>
            <a:r>
              <a:rPr lang="en-GB" sz="19900" b="1">
                <a:solidFill>
                  <a:srgbClr val="39277F"/>
                </a:solidFill>
                <a:latin typeface="RooneySans Heavy" panose="020B0503040302060204" pitchFamily="34" charset="77"/>
              </a:rPr>
              <a:t>“</a:t>
            </a:r>
          </a:p>
        </p:txBody>
      </p:sp>
      <p:sp>
        <p:nvSpPr>
          <p:cNvPr id="9" name="Content Placeholder 2">
            <a:extLst>
              <a:ext uri="{FF2B5EF4-FFF2-40B4-BE49-F238E27FC236}">
                <a16:creationId xmlns:a16="http://schemas.microsoft.com/office/drawing/2014/main" id="{117755AF-8292-737D-2678-878833107C41}"/>
              </a:ext>
            </a:extLst>
          </p:cNvPr>
          <p:cNvSpPr txBox="1">
            <a:spLocks/>
          </p:cNvSpPr>
          <p:nvPr/>
        </p:nvSpPr>
        <p:spPr>
          <a:xfrm>
            <a:off x="7057262" y="2968058"/>
            <a:ext cx="2647037" cy="13054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900" i="1">
                <a:solidFill>
                  <a:srgbClr val="39277F"/>
                </a:solidFill>
                <a:latin typeface="RooneySans Light" panose="020B0303040302060204" pitchFamily="34" charset="0"/>
              </a:rPr>
              <a:t>I believe strongly that epilepsy doesn’t have to define you. It’s all about adapting and fully enjoying life, no matter the hurdles</a:t>
            </a:r>
            <a:br>
              <a:rPr lang="en-GB" sz="1900" i="1">
                <a:solidFill>
                  <a:srgbClr val="39277F"/>
                </a:solidFill>
                <a:latin typeface="RooneySans Light" panose="020B0303040302060204" pitchFamily="34" charset="0"/>
              </a:rPr>
            </a:br>
            <a:br>
              <a:rPr lang="en-GB" sz="1900" i="1">
                <a:solidFill>
                  <a:srgbClr val="39277F"/>
                </a:solidFill>
                <a:latin typeface="RooneySans Light" panose="020B0303040302060204" pitchFamily="34" charset="0"/>
              </a:rPr>
            </a:br>
            <a:r>
              <a:rPr lang="en-GB" sz="1900" i="1">
                <a:solidFill>
                  <a:srgbClr val="39277F"/>
                </a:solidFill>
                <a:latin typeface="RooneySans Light" panose="020B0303040302060204" pitchFamily="34" charset="0"/>
              </a:rPr>
              <a:t>Olivia</a:t>
            </a:r>
            <a:endParaRPr lang="en-GB" sz="1900" b="1" i="1">
              <a:solidFill>
                <a:srgbClr val="39277F"/>
              </a:solidFill>
              <a:latin typeface="RooneySans Light" panose="020B0303040302060204" pitchFamily="34" charset="0"/>
            </a:endParaRPr>
          </a:p>
        </p:txBody>
      </p:sp>
      <p:sp>
        <p:nvSpPr>
          <p:cNvPr id="4" name="Freeform 3">
            <a:extLst>
              <a:ext uri="{FF2B5EF4-FFF2-40B4-BE49-F238E27FC236}">
                <a16:creationId xmlns:a16="http://schemas.microsoft.com/office/drawing/2014/main" id="{16F1ADF5-900D-B719-4B32-71102A099A51}"/>
              </a:ext>
            </a:extLst>
          </p:cNvPr>
          <p:cNvSpPr>
            <a:spLocks/>
          </p:cNvSpPr>
          <p:nvPr/>
        </p:nvSpPr>
        <p:spPr>
          <a:xfrm>
            <a:off x="9526750" y="3819161"/>
            <a:ext cx="2592000" cy="3010741"/>
          </a:xfrm>
          <a:custGeom>
            <a:avLst/>
            <a:gdLst>
              <a:gd name="connsiteX0" fmla="*/ 3535138 w 3541119"/>
              <a:gd name="connsiteY0" fmla="*/ 1769369 h 4090541"/>
              <a:gd name="connsiteX1" fmla="*/ 3541120 w 3541119"/>
              <a:gd name="connsiteY1" fmla="*/ 1640415 h 4090541"/>
              <a:gd name="connsiteX2" fmla="*/ 1950009 w 3541119"/>
              <a:gd name="connsiteY2" fmla="*/ 2999 h 4090541"/>
              <a:gd name="connsiteX3" fmla="*/ 1905146 w 3541119"/>
              <a:gd name="connsiteY3" fmla="*/ 0 h 4090541"/>
              <a:gd name="connsiteX4" fmla="*/ 906216 w 3541119"/>
              <a:gd name="connsiteY4" fmla="*/ 341878 h 4090541"/>
              <a:gd name="connsiteX5" fmla="*/ 0 w 3541119"/>
              <a:gd name="connsiteY5" fmla="*/ 2045271 h 4090541"/>
              <a:gd name="connsiteX6" fmla="*/ 2039733 w 3541119"/>
              <a:gd name="connsiteY6" fmla="*/ 4090542 h 4090541"/>
              <a:gd name="connsiteX7" fmla="*/ 3113434 w 3541119"/>
              <a:gd name="connsiteY7" fmla="*/ 3784651 h 4090541"/>
              <a:gd name="connsiteX8" fmla="*/ 3002774 w 3541119"/>
              <a:gd name="connsiteY8" fmla="*/ 3790649 h 4090541"/>
              <a:gd name="connsiteX9" fmla="*/ 2081604 w 3541119"/>
              <a:gd name="connsiteY9" fmla="*/ 3268835 h 4090541"/>
              <a:gd name="connsiteX10" fmla="*/ 3535138 w 3541119"/>
              <a:gd name="connsiteY10" fmla="*/ 1769369 h 409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41119" h="4090541">
                <a:moveTo>
                  <a:pt x="3535138" y="1769369"/>
                </a:moveTo>
                <a:cubicBezTo>
                  <a:pt x="3538129" y="1727384"/>
                  <a:pt x="3541120" y="1682400"/>
                  <a:pt x="3541120" y="1640415"/>
                </a:cubicBezTo>
                <a:cubicBezTo>
                  <a:pt x="3541120" y="749733"/>
                  <a:pt x="2832298" y="26990"/>
                  <a:pt x="1950009" y="2999"/>
                </a:cubicBezTo>
                <a:cubicBezTo>
                  <a:pt x="1935055" y="2999"/>
                  <a:pt x="1920101" y="0"/>
                  <a:pt x="1905146" y="0"/>
                </a:cubicBezTo>
                <a:cubicBezTo>
                  <a:pt x="1528304" y="0"/>
                  <a:pt x="1184361" y="128954"/>
                  <a:pt x="906216" y="341878"/>
                </a:cubicBezTo>
                <a:cubicBezTo>
                  <a:pt x="361888" y="707748"/>
                  <a:pt x="0" y="1334524"/>
                  <a:pt x="0" y="2045271"/>
                </a:cubicBezTo>
                <a:cubicBezTo>
                  <a:pt x="0" y="3175868"/>
                  <a:pt x="912197" y="4090542"/>
                  <a:pt x="2039733" y="4090542"/>
                </a:cubicBezTo>
                <a:cubicBezTo>
                  <a:pt x="2434520" y="4090542"/>
                  <a:pt x="2802390" y="3976583"/>
                  <a:pt x="3113434" y="3784651"/>
                </a:cubicBezTo>
                <a:cubicBezTo>
                  <a:pt x="3077544" y="3787650"/>
                  <a:pt x="3041655" y="3790649"/>
                  <a:pt x="3002774" y="3790649"/>
                </a:cubicBezTo>
                <a:cubicBezTo>
                  <a:pt x="2610978" y="3790649"/>
                  <a:pt x="2270025" y="3580724"/>
                  <a:pt x="2081604" y="3268835"/>
                </a:cubicBezTo>
                <a:cubicBezTo>
                  <a:pt x="2862206" y="3181866"/>
                  <a:pt x="3475322" y="2552091"/>
                  <a:pt x="3535138" y="1769369"/>
                </a:cubicBezTo>
                <a:close/>
              </a:path>
            </a:pathLst>
          </a:custGeom>
          <a:blipFill dpi="0" rotWithShape="0">
            <a:blip r:embed="rId6" cstate="screen">
              <a:extLst>
                <a:ext uri="{28A0092B-C50C-407E-A947-70E740481C1C}">
                  <a14:useLocalDpi xmlns:a14="http://schemas.microsoft.com/office/drawing/2010/main"/>
                </a:ext>
              </a:extLst>
            </a:blip>
            <a:srcRect/>
            <a:stretch>
              <a:fillRect/>
            </a:stretch>
          </a:blipFill>
          <a:ln w="29891" cap="flat">
            <a:noFill/>
            <a:prstDash val="solid"/>
            <a:miter/>
          </a:ln>
        </p:spPr>
        <p:txBody>
          <a:bodyPr rtlCol="0" anchor="ctr"/>
          <a:lstStyle/>
          <a:p>
            <a:endParaRPr lang="en-US"/>
          </a:p>
        </p:txBody>
      </p:sp>
    </p:spTree>
    <p:extLst>
      <p:ext uri="{BB962C8B-B14F-4D97-AF65-F5344CB8AC3E}">
        <p14:creationId xmlns:p14="http://schemas.microsoft.com/office/powerpoint/2010/main" val="37071226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8C8CA"/>
        </a:solidFill>
        <a:effectLst/>
      </p:bgPr>
    </p:bg>
    <p:spTree>
      <p:nvGrpSpPr>
        <p:cNvPr id="1" name="">
          <a:extLst>
            <a:ext uri="{FF2B5EF4-FFF2-40B4-BE49-F238E27FC236}">
              <a16:creationId xmlns:a16="http://schemas.microsoft.com/office/drawing/2014/main" id="{BE5096D4-F6F3-AB12-F6B4-9D3EC3600165}"/>
            </a:ext>
          </a:extLst>
        </p:cNvPr>
        <p:cNvGrpSpPr/>
        <p:nvPr/>
      </p:nvGrpSpPr>
      <p:grpSpPr>
        <a:xfrm>
          <a:off x="0" y="0"/>
          <a:ext cx="0" cy="0"/>
          <a:chOff x="0" y="0"/>
          <a:chExt cx="0" cy="0"/>
        </a:xfrm>
      </p:grpSpPr>
      <p:pic>
        <p:nvPicPr>
          <p:cNvPr id="13" name="Picture 12" descr="A blue and black rectangle&#10;&#10;Description automatically generated">
            <a:extLst>
              <a:ext uri="{FF2B5EF4-FFF2-40B4-BE49-F238E27FC236}">
                <a16:creationId xmlns:a16="http://schemas.microsoft.com/office/drawing/2014/main" id="{58EBDB4A-34C1-D3AD-BDAF-A000D87DD5D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rot="5400000" flipH="1">
            <a:off x="735442" y="-731047"/>
            <a:ext cx="6858000" cy="8320094"/>
          </a:xfrm>
          <a:prstGeom prst="rect">
            <a:avLst/>
          </a:prstGeom>
        </p:spPr>
      </p:pic>
      <p:pic>
        <p:nvPicPr>
          <p:cNvPr id="6" name="Picture 5">
            <a:extLst>
              <a:ext uri="{FF2B5EF4-FFF2-40B4-BE49-F238E27FC236}">
                <a16:creationId xmlns:a16="http://schemas.microsoft.com/office/drawing/2014/main" id="{B39C1541-E555-2A38-4DDF-804C5669C12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756550" y="-56186"/>
            <a:ext cx="4569562" cy="1249701"/>
          </a:xfrm>
          <a:prstGeom prst="rect">
            <a:avLst/>
          </a:prstGeom>
        </p:spPr>
      </p:pic>
      <p:sp>
        <p:nvSpPr>
          <p:cNvPr id="7" name="Title 1">
            <a:extLst>
              <a:ext uri="{FF2B5EF4-FFF2-40B4-BE49-F238E27FC236}">
                <a16:creationId xmlns:a16="http://schemas.microsoft.com/office/drawing/2014/main" id="{D6DD3968-4C87-F6F7-D926-910692C313CD}"/>
              </a:ext>
            </a:extLst>
          </p:cNvPr>
          <p:cNvSpPr txBox="1">
            <a:spLocks/>
          </p:cNvSpPr>
          <p:nvPr/>
        </p:nvSpPr>
        <p:spPr>
          <a:xfrm>
            <a:off x="696686" y="1347511"/>
            <a:ext cx="5399314" cy="10609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780"/>
              </a:lnSpc>
            </a:pPr>
            <a:r>
              <a:rPr lang="en-GB" sz="5400" b="1">
                <a:solidFill>
                  <a:srgbClr val="FDD616"/>
                </a:solidFill>
                <a:latin typeface="RooneySans Heavy" panose="020B0503040302060204" pitchFamily="34" charset="77"/>
              </a:rPr>
              <a:t>Epilepsy in School</a:t>
            </a:r>
          </a:p>
        </p:txBody>
      </p:sp>
      <p:sp>
        <p:nvSpPr>
          <p:cNvPr id="8" name="Content Placeholder 2">
            <a:extLst>
              <a:ext uri="{FF2B5EF4-FFF2-40B4-BE49-F238E27FC236}">
                <a16:creationId xmlns:a16="http://schemas.microsoft.com/office/drawing/2014/main" id="{2179D5BA-FFE9-B442-B31A-6BF7685CBC3D}"/>
              </a:ext>
            </a:extLst>
          </p:cNvPr>
          <p:cNvSpPr txBox="1">
            <a:spLocks/>
          </p:cNvSpPr>
          <p:nvPr/>
        </p:nvSpPr>
        <p:spPr>
          <a:xfrm>
            <a:off x="696686" y="2694573"/>
            <a:ext cx="5214257" cy="31941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i="0">
                <a:solidFill>
                  <a:schemeClr val="bg1"/>
                </a:solidFill>
                <a:effectLst/>
                <a:latin typeface="RooneySans Light" panose="020B0303040302060204" pitchFamily="34" charset="0"/>
              </a:rPr>
              <a:t>Epilepsy can have a significant impact on a child’s experience of school life. Whilst at school, children may depend on staff to recognise and respond to seizures. Seizures are not the only impact on school life – epilepsy can also have an impact on:</a:t>
            </a:r>
            <a:br>
              <a:rPr lang="en-GB" sz="2000" i="0">
                <a:solidFill>
                  <a:schemeClr val="bg1"/>
                </a:solidFill>
                <a:effectLst/>
                <a:latin typeface="RooneySans Light" panose="020B0303040302060204" pitchFamily="34" charset="0"/>
              </a:rPr>
            </a:br>
            <a:br>
              <a:rPr lang="en-GB" sz="2000" i="0">
                <a:solidFill>
                  <a:schemeClr val="bg1"/>
                </a:solidFill>
                <a:effectLst/>
                <a:latin typeface="RooneySans Light" panose="020B0303040302060204" pitchFamily="34" charset="0"/>
              </a:rPr>
            </a:br>
            <a:r>
              <a:rPr lang="en-GB" sz="2000" b="1">
                <a:solidFill>
                  <a:srgbClr val="FDD616"/>
                </a:solidFill>
                <a:effectLst/>
                <a:latin typeface="RooneySans Light" panose="020B0303040302060204" pitchFamily="34" charset="0"/>
              </a:rPr>
              <a:t>- Memory </a:t>
            </a:r>
          </a:p>
          <a:p>
            <a:pPr marL="0" indent="0">
              <a:buNone/>
            </a:pPr>
            <a:r>
              <a:rPr lang="en-GB" sz="2000" b="1">
                <a:solidFill>
                  <a:srgbClr val="FDD616"/>
                </a:solidFill>
                <a:latin typeface="RooneySans Light" panose="020B0303040302060204" pitchFamily="34" charset="0"/>
              </a:rPr>
              <a:t>- Sleep</a:t>
            </a:r>
          </a:p>
          <a:p>
            <a:pPr marL="0" indent="0">
              <a:buNone/>
            </a:pPr>
            <a:r>
              <a:rPr lang="en-GB" sz="2000" b="1">
                <a:solidFill>
                  <a:srgbClr val="FDD616"/>
                </a:solidFill>
                <a:effectLst/>
                <a:latin typeface="RooneySans Light" panose="020B0303040302060204" pitchFamily="34" charset="0"/>
              </a:rPr>
              <a:t>- Mental Health </a:t>
            </a:r>
          </a:p>
          <a:p>
            <a:pPr marL="0" indent="0">
              <a:buNone/>
            </a:pPr>
            <a:r>
              <a:rPr lang="en-GB" sz="2000" b="1">
                <a:solidFill>
                  <a:srgbClr val="FDD616"/>
                </a:solidFill>
                <a:effectLst/>
                <a:latin typeface="RooneySans Light" panose="020B0303040302060204" pitchFamily="34" charset="0"/>
              </a:rPr>
              <a:t>- Confidence</a:t>
            </a:r>
            <a:endParaRPr lang="en-GB" sz="2000" b="1">
              <a:solidFill>
                <a:srgbClr val="FDD616"/>
              </a:solidFill>
              <a:latin typeface="RooneySans Light" panose="020B0303040302060204" pitchFamily="34" charset="0"/>
            </a:endParaRPr>
          </a:p>
        </p:txBody>
      </p:sp>
      <p:pic>
        <p:nvPicPr>
          <p:cNvPr id="2" name="Picture 5">
            <a:extLst>
              <a:ext uri="{FF2B5EF4-FFF2-40B4-BE49-F238E27FC236}">
                <a16:creationId xmlns:a16="http://schemas.microsoft.com/office/drawing/2014/main" id="{EB66C7DA-8066-C26B-3353-5E1E95D9469E}"/>
              </a:ext>
            </a:extLst>
          </p:cNvPr>
          <p:cNvPicPr>
            <a:picLocks noChangeAspect="1"/>
          </p:cNvPicPr>
          <p:nvPr/>
        </p:nvPicPr>
        <p:blipFill>
          <a:blip r:embed="rId4">
            <a:extLst>
              <a:ext uri="{96DAC541-7B7A-43D3-8B79-37D633B846F1}">
                <asvg:svgBlip xmlns:asvg="http://schemas.microsoft.com/office/drawing/2016/SVG/main" r:embed="rId5"/>
              </a:ext>
            </a:extLst>
          </a:blip>
          <a:srcRect t="1065" b="908"/>
          <a:stretch/>
        </p:blipFill>
        <p:spPr>
          <a:xfrm flipH="1">
            <a:off x="6039708" y="1138960"/>
            <a:ext cx="4569562" cy="5404487"/>
          </a:xfrm>
          <a:prstGeom prst="rect">
            <a:avLst/>
          </a:prstGeom>
        </p:spPr>
      </p:pic>
      <p:sp>
        <p:nvSpPr>
          <p:cNvPr id="10" name="Title 1">
            <a:extLst>
              <a:ext uri="{FF2B5EF4-FFF2-40B4-BE49-F238E27FC236}">
                <a16:creationId xmlns:a16="http://schemas.microsoft.com/office/drawing/2014/main" id="{4AE400BA-5040-F34B-1C10-9CA499043908}"/>
              </a:ext>
            </a:extLst>
          </p:cNvPr>
          <p:cNvSpPr txBox="1">
            <a:spLocks/>
          </p:cNvSpPr>
          <p:nvPr/>
        </p:nvSpPr>
        <p:spPr>
          <a:xfrm>
            <a:off x="7165891" y="2390365"/>
            <a:ext cx="2156242" cy="109576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780"/>
              </a:lnSpc>
            </a:pPr>
            <a:r>
              <a:rPr lang="en-GB" sz="7200" b="1">
                <a:solidFill>
                  <a:srgbClr val="39277F"/>
                </a:solidFill>
                <a:latin typeface="RooneySans Heavy" panose="020B0503040302060204" pitchFamily="34" charset="77"/>
              </a:rPr>
              <a:t>21%</a:t>
            </a:r>
          </a:p>
        </p:txBody>
      </p:sp>
      <p:sp>
        <p:nvSpPr>
          <p:cNvPr id="12" name="Content Placeholder 2">
            <a:extLst>
              <a:ext uri="{FF2B5EF4-FFF2-40B4-BE49-F238E27FC236}">
                <a16:creationId xmlns:a16="http://schemas.microsoft.com/office/drawing/2014/main" id="{0515987C-6563-2558-A65A-9C9C9E9807E5}"/>
              </a:ext>
            </a:extLst>
          </p:cNvPr>
          <p:cNvSpPr txBox="1">
            <a:spLocks/>
          </p:cNvSpPr>
          <p:nvPr/>
        </p:nvSpPr>
        <p:spPr>
          <a:xfrm>
            <a:off x="6876340" y="3331564"/>
            <a:ext cx="2735343" cy="13054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800" i="1">
                <a:solidFill>
                  <a:srgbClr val="39277F"/>
                </a:solidFill>
                <a:effectLst/>
                <a:latin typeface="RooneySans Light" panose="020B0303040302060204" pitchFamily="34" charset="77"/>
              </a:rPr>
              <a:t>of children with epilepsy were excluded from activities or opportunities at school</a:t>
            </a:r>
            <a:endParaRPr lang="en-GB" sz="1800" i="1">
              <a:solidFill>
                <a:srgbClr val="39277F"/>
              </a:solidFill>
              <a:latin typeface="RooneySans Light" panose="020B0303040302060204" pitchFamily="34" charset="77"/>
            </a:endParaRPr>
          </a:p>
        </p:txBody>
      </p:sp>
      <p:sp>
        <p:nvSpPr>
          <p:cNvPr id="3" name="Freeform 2">
            <a:extLst>
              <a:ext uri="{FF2B5EF4-FFF2-40B4-BE49-F238E27FC236}">
                <a16:creationId xmlns:a16="http://schemas.microsoft.com/office/drawing/2014/main" id="{7DA1DE8C-AC22-8A0B-174F-AAEF213377DB}"/>
              </a:ext>
            </a:extLst>
          </p:cNvPr>
          <p:cNvSpPr>
            <a:spLocks/>
          </p:cNvSpPr>
          <p:nvPr/>
        </p:nvSpPr>
        <p:spPr>
          <a:xfrm>
            <a:off x="9396000" y="3648872"/>
            <a:ext cx="2592000" cy="3010741"/>
          </a:xfrm>
          <a:custGeom>
            <a:avLst/>
            <a:gdLst>
              <a:gd name="connsiteX0" fmla="*/ 3535138 w 3541119"/>
              <a:gd name="connsiteY0" fmla="*/ 1769369 h 4090541"/>
              <a:gd name="connsiteX1" fmla="*/ 3541120 w 3541119"/>
              <a:gd name="connsiteY1" fmla="*/ 1640415 h 4090541"/>
              <a:gd name="connsiteX2" fmla="*/ 1950009 w 3541119"/>
              <a:gd name="connsiteY2" fmla="*/ 2999 h 4090541"/>
              <a:gd name="connsiteX3" fmla="*/ 1905146 w 3541119"/>
              <a:gd name="connsiteY3" fmla="*/ 0 h 4090541"/>
              <a:gd name="connsiteX4" fmla="*/ 906216 w 3541119"/>
              <a:gd name="connsiteY4" fmla="*/ 341878 h 4090541"/>
              <a:gd name="connsiteX5" fmla="*/ 0 w 3541119"/>
              <a:gd name="connsiteY5" fmla="*/ 2045271 h 4090541"/>
              <a:gd name="connsiteX6" fmla="*/ 2039733 w 3541119"/>
              <a:gd name="connsiteY6" fmla="*/ 4090542 h 4090541"/>
              <a:gd name="connsiteX7" fmla="*/ 3113434 w 3541119"/>
              <a:gd name="connsiteY7" fmla="*/ 3784651 h 4090541"/>
              <a:gd name="connsiteX8" fmla="*/ 3002774 w 3541119"/>
              <a:gd name="connsiteY8" fmla="*/ 3790649 h 4090541"/>
              <a:gd name="connsiteX9" fmla="*/ 2081604 w 3541119"/>
              <a:gd name="connsiteY9" fmla="*/ 3268835 h 4090541"/>
              <a:gd name="connsiteX10" fmla="*/ 3535138 w 3541119"/>
              <a:gd name="connsiteY10" fmla="*/ 1769369 h 409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41119" h="4090541">
                <a:moveTo>
                  <a:pt x="3535138" y="1769369"/>
                </a:moveTo>
                <a:cubicBezTo>
                  <a:pt x="3538129" y="1727384"/>
                  <a:pt x="3541120" y="1682400"/>
                  <a:pt x="3541120" y="1640415"/>
                </a:cubicBezTo>
                <a:cubicBezTo>
                  <a:pt x="3541120" y="749733"/>
                  <a:pt x="2832298" y="26990"/>
                  <a:pt x="1950009" y="2999"/>
                </a:cubicBezTo>
                <a:cubicBezTo>
                  <a:pt x="1935055" y="2999"/>
                  <a:pt x="1920101" y="0"/>
                  <a:pt x="1905146" y="0"/>
                </a:cubicBezTo>
                <a:cubicBezTo>
                  <a:pt x="1528304" y="0"/>
                  <a:pt x="1184361" y="128954"/>
                  <a:pt x="906216" y="341878"/>
                </a:cubicBezTo>
                <a:cubicBezTo>
                  <a:pt x="361888" y="707748"/>
                  <a:pt x="0" y="1334524"/>
                  <a:pt x="0" y="2045271"/>
                </a:cubicBezTo>
                <a:cubicBezTo>
                  <a:pt x="0" y="3175868"/>
                  <a:pt x="912197" y="4090542"/>
                  <a:pt x="2039733" y="4090542"/>
                </a:cubicBezTo>
                <a:cubicBezTo>
                  <a:pt x="2434520" y="4090542"/>
                  <a:pt x="2802390" y="3976583"/>
                  <a:pt x="3113434" y="3784651"/>
                </a:cubicBezTo>
                <a:cubicBezTo>
                  <a:pt x="3077544" y="3787650"/>
                  <a:pt x="3041655" y="3790649"/>
                  <a:pt x="3002774" y="3790649"/>
                </a:cubicBezTo>
                <a:cubicBezTo>
                  <a:pt x="2610978" y="3790649"/>
                  <a:pt x="2270025" y="3580724"/>
                  <a:pt x="2081604" y="3268835"/>
                </a:cubicBezTo>
                <a:cubicBezTo>
                  <a:pt x="2862206" y="3181866"/>
                  <a:pt x="3475322" y="2552091"/>
                  <a:pt x="3535138" y="1769369"/>
                </a:cubicBezTo>
                <a:close/>
              </a:path>
            </a:pathLst>
          </a:custGeom>
          <a:blipFill dpi="0" rotWithShape="0">
            <a:blip r:embed="rId6" cstate="screen">
              <a:extLst>
                <a:ext uri="{28A0092B-C50C-407E-A947-70E740481C1C}">
                  <a14:useLocalDpi xmlns:a14="http://schemas.microsoft.com/office/drawing/2010/main"/>
                </a:ext>
              </a:extLst>
            </a:blip>
            <a:srcRect/>
            <a:stretch>
              <a:fillRect/>
            </a:stretch>
          </a:blipFill>
          <a:ln w="29891" cap="flat">
            <a:noFill/>
            <a:prstDash val="solid"/>
            <a:miter/>
          </a:ln>
        </p:spPr>
        <p:txBody>
          <a:bodyPr rtlCol="0" anchor="ctr"/>
          <a:lstStyle/>
          <a:p>
            <a:endParaRPr lang="en-US"/>
          </a:p>
        </p:txBody>
      </p:sp>
    </p:spTree>
    <p:extLst>
      <p:ext uri="{BB962C8B-B14F-4D97-AF65-F5344CB8AC3E}">
        <p14:creationId xmlns:p14="http://schemas.microsoft.com/office/powerpoint/2010/main" val="1601604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8C8CA"/>
        </a:solidFill>
        <a:effectLst/>
      </p:bgPr>
    </p:bg>
    <p:spTree>
      <p:nvGrpSpPr>
        <p:cNvPr id="1" name="">
          <a:extLst>
            <a:ext uri="{FF2B5EF4-FFF2-40B4-BE49-F238E27FC236}">
              <a16:creationId xmlns:a16="http://schemas.microsoft.com/office/drawing/2014/main" id="{CECF5496-4580-0D0A-843F-C3198F128E70}"/>
            </a:ext>
          </a:extLst>
        </p:cNvPr>
        <p:cNvGrpSpPr/>
        <p:nvPr/>
      </p:nvGrpSpPr>
      <p:grpSpPr>
        <a:xfrm>
          <a:off x="0" y="0"/>
          <a:ext cx="0" cy="0"/>
          <a:chOff x="0" y="0"/>
          <a:chExt cx="0" cy="0"/>
        </a:xfrm>
      </p:grpSpPr>
      <p:pic>
        <p:nvPicPr>
          <p:cNvPr id="5" name="Picture 4" descr="A blue and black rectangle&#10;&#10;Description automatically generated">
            <a:extLst>
              <a:ext uri="{FF2B5EF4-FFF2-40B4-BE49-F238E27FC236}">
                <a16:creationId xmlns:a16="http://schemas.microsoft.com/office/drawing/2014/main" id="{7C276B29-10A7-7F25-2EB9-1FD8A1DC58B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rot="5400000" flipH="1">
            <a:off x="735442" y="-731047"/>
            <a:ext cx="6858000" cy="8320094"/>
          </a:xfrm>
          <a:prstGeom prst="rect">
            <a:avLst/>
          </a:prstGeom>
        </p:spPr>
      </p:pic>
      <p:pic>
        <p:nvPicPr>
          <p:cNvPr id="6" name="Picture 5">
            <a:extLst>
              <a:ext uri="{FF2B5EF4-FFF2-40B4-BE49-F238E27FC236}">
                <a16:creationId xmlns:a16="http://schemas.microsoft.com/office/drawing/2014/main" id="{9F11B3E3-B58E-A77E-5F43-277C5FFEA57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756550" y="-56186"/>
            <a:ext cx="4569562" cy="1249701"/>
          </a:xfrm>
          <a:prstGeom prst="rect">
            <a:avLst/>
          </a:prstGeom>
        </p:spPr>
      </p:pic>
      <p:sp>
        <p:nvSpPr>
          <p:cNvPr id="7" name="Title 1">
            <a:extLst>
              <a:ext uri="{FF2B5EF4-FFF2-40B4-BE49-F238E27FC236}">
                <a16:creationId xmlns:a16="http://schemas.microsoft.com/office/drawing/2014/main" id="{1B6740D5-071B-EEE8-189E-6404BB0CF846}"/>
              </a:ext>
            </a:extLst>
          </p:cNvPr>
          <p:cNvSpPr txBox="1">
            <a:spLocks/>
          </p:cNvSpPr>
          <p:nvPr/>
        </p:nvSpPr>
        <p:spPr>
          <a:xfrm>
            <a:off x="696686" y="1056418"/>
            <a:ext cx="5399314" cy="10609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780"/>
              </a:lnSpc>
            </a:pPr>
            <a:r>
              <a:rPr lang="en-GB" sz="5400" b="1">
                <a:solidFill>
                  <a:srgbClr val="FDD616"/>
                </a:solidFill>
                <a:latin typeface="RooneySans Heavy" panose="020B0503040302060204" pitchFamily="34" charset="77"/>
              </a:rPr>
              <a:t>Bullying</a:t>
            </a:r>
          </a:p>
        </p:txBody>
      </p:sp>
      <p:sp>
        <p:nvSpPr>
          <p:cNvPr id="8" name="Content Placeholder 2">
            <a:extLst>
              <a:ext uri="{FF2B5EF4-FFF2-40B4-BE49-F238E27FC236}">
                <a16:creationId xmlns:a16="http://schemas.microsoft.com/office/drawing/2014/main" id="{BFBCC428-A9C5-0DC1-E0AF-435C06AE5FE0}"/>
              </a:ext>
            </a:extLst>
          </p:cNvPr>
          <p:cNvSpPr txBox="1">
            <a:spLocks/>
          </p:cNvSpPr>
          <p:nvPr/>
        </p:nvSpPr>
        <p:spPr>
          <a:xfrm>
            <a:off x="696686" y="2216550"/>
            <a:ext cx="5214257" cy="20462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0" i="0">
                <a:solidFill>
                  <a:schemeClr val="bg1"/>
                </a:solidFill>
                <a:effectLst/>
                <a:latin typeface="RooneySans Light" panose="020B0303040302060204" pitchFamily="34" charset="0"/>
              </a:rPr>
              <a:t>Stigma and bullying is common in epilepsy, often due to widespread misunderstanding about the condition.</a:t>
            </a:r>
          </a:p>
          <a:p>
            <a:r>
              <a:rPr lang="en-GB" sz="2000" b="0" i="0">
                <a:solidFill>
                  <a:schemeClr val="bg1"/>
                </a:solidFill>
                <a:effectLst/>
                <a:latin typeface="RooneySans Light" panose="020B0303040302060204" pitchFamily="34" charset="0"/>
              </a:rPr>
              <a:t>This can lead to a young person with epilepsy having low self-esteem and not wanting to take part in learning and activities.</a:t>
            </a:r>
          </a:p>
          <a:p>
            <a:r>
              <a:rPr lang="en-GB" sz="2000" b="0" i="0">
                <a:solidFill>
                  <a:schemeClr val="bg1"/>
                </a:solidFill>
                <a:effectLst/>
                <a:latin typeface="RooneySans Light" panose="020B0303040302060204" pitchFamily="34" charset="0"/>
              </a:rPr>
              <a:t>Bullying is an additional stress to young people with epilepsy, and stress is a common trigger for seizures. </a:t>
            </a:r>
          </a:p>
        </p:txBody>
      </p:sp>
      <p:pic>
        <p:nvPicPr>
          <p:cNvPr id="2" name="Picture 5">
            <a:extLst>
              <a:ext uri="{FF2B5EF4-FFF2-40B4-BE49-F238E27FC236}">
                <a16:creationId xmlns:a16="http://schemas.microsoft.com/office/drawing/2014/main" id="{805C65D7-8B32-A423-2D83-C483D475039A}"/>
              </a:ext>
            </a:extLst>
          </p:cNvPr>
          <p:cNvPicPr>
            <a:picLocks noChangeAspect="1"/>
          </p:cNvPicPr>
          <p:nvPr/>
        </p:nvPicPr>
        <p:blipFill>
          <a:blip r:embed="rId4">
            <a:extLst>
              <a:ext uri="{96DAC541-7B7A-43D3-8B79-37D633B846F1}">
                <asvg:svgBlip xmlns:asvg="http://schemas.microsoft.com/office/drawing/2016/SVG/main" r:embed="rId5"/>
              </a:ext>
            </a:extLst>
          </a:blip>
          <a:srcRect t="1065" b="908"/>
          <a:stretch/>
        </p:blipFill>
        <p:spPr>
          <a:xfrm flipH="1">
            <a:off x="6457885" y="1453513"/>
            <a:ext cx="4569562" cy="5404487"/>
          </a:xfrm>
          <a:prstGeom prst="rect">
            <a:avLst/>
          </a:prstGeom>
        </p:spPr>
      </p:pic>
      <p:sp>
        <p:nvSpPr>
          <p:cNvPr id="3" name="Content Placeholder 2">
            <a:extLst>
              <a:ext uri="{FF2B5EF4-FFF2-40B4-BE49-F238E27FC236}">
                <a16:creationId xmlns:a16="http://schemas.microsoft.com/office/drawing/2014/main" id="{80539A08-48C6-2458-01FA-3E916A9E1529}"/>
              </a:ext>
            </a:extLst>
          </p:cNvPr>
          <p:cNvSpPr txBox="1">
            <a:spLocks/>
          </p:cNvSpPr>
          <p:nvPr/>
        </p:nvSpPr>
        <p:spPr>
          <a:xfrm>
            <a:off x="7183806" y="3426071"/>
            <a:ext cx="2940169" cy="13054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900" i="1">
                <a:solidFill>
                  <a:srgbClr val="39277F"/>
                </a:solidFill>
                <a:latin typeface="RooneySans Light" panose="020B0303040302060204" pitchFamily="34" charset="0"/>
              </a:rPr>
              <a:t>I didn't know I’d been filmed having a seizure, until it was shared by half the school on social media. I was completely devastated.</a:t>
            </a:r>
          </a:p>
          <a:p>
            <a:pPr marL="0" indent="0" algn="ctr">
              <a:buNone/>
            </a:pPr>
            <a:r>
              <a:rPr lang="en-GB" sz="1900" i="1">
                <a:solidFill>
                  <a:srgbClr val="39277F"/>
                </a:solidFill>
                <a:latin typeface="RooneySans Light" panose="020B0303040302060204" pitchFamily="34" charset="0"/>
              </a:rPr>
              <a:t>Bethany</a:t>
            </a:r>
            <a:endParaRPr lang="en-GB" sz="1900">
              <a:solidFill>
                <a:srgbClr val="39277F"/>
              </a:solidFill>
              <a:latin typeface="RooneySans Light" panose="020B0303040302060204" pitchFamily="34" charset="0"/>
            </a:endParaRPr>
          </a:p>
        </p:txBody>
      </p:sp>
      <p:sp>
        <p:nvSpPr>
          <p:cNvPr id="9" name="Title 1">
            <a:extLst>
              <a:ext uri="{FF2B5EF4-FFF2-40B4-BE49-F238E27FC236}">
                <a16:creationId xmlns:a16="http://schemas.microsoft.com/office/drawing/2014/main" id="{587C59E3-7053-1049-997C-B0589F95E8E7}"/>
              </a:ext>
            </a:extLst>
          </p:cNvPr>
          <p:cNvSpPr txBox="1">
            <a:spLocks/>
          </p:cNvSpPr>
          <p:nvPr/>
        </p:nvSpPr>
        <p:spPr>
          <a:xfrm>
            <a:off x="7756550" y="2198025"/>
            <a:ext cx="1794682" cy="39154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780"/>
              </a:lnSpc>
            </a:pPr>
            <a:r>
              <a:rPr lang="en-GB" sz="19900" b="1">
                <a:solidFill>
                  <a:srgbClr val="39277F"/>
                </a:solidFill>
                <a:latin typeface="RooneySans Heavy" panose="020B0503040302060204" pitchFamily="34" charset="77"/>
              </a:rPr>
              <a:t>“</a:t>
            </a:r>
          </a:p>
        </p:txBody>
      </p:sp>
      <p:sp>
        <p:nvSpPr>
          <p:cNvPr id="10" name="Rounded Rectangle 9">
            <a:extLst>
              <a:ext uri="{FF2B5EF4-FFF2-40B4-BE49-F238E27FC236}">
                <a16:creationId xmlns:a16="http://schemas.microsoft.com/office/drawing/2014/main" id="{EBBAC346-53C9-D1D2-5B8A-AD73EB634EEA}"/>
              </a:ext>
            </a:extLst>
          </p:cNvPr>
          <p:cNvSpPr/>
          <p:nvPr/>
        </p:nvSpPr>
        <p:spPr>
          <a:xfrm>
            <a:off x="969830" y="5381890"/>
            <a:ext cx="4091592" cy="1017150"/>
          </a:xfrm>
          <a:prstGeom prst="roundRect">
            <a:avLst>
              <a:gd name="adj" fmla="val 50000"/>
            </a:avLst>
          </a:prstGeom>
          <a:solidFill>
            <a:srgbClr val="FDD61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a:extLst>
              <a:ext uri="{FF2B5EF4-FFF2-40B4-BE49-F238E27FC236}">
                <a16:creationId xmlns:a16="http://schemas.microsoft.com/office/drawing/2014/main" id="{68FD6651-0EEA-5946-83CD-FDE5478B6D49}"/>
              </a:ext>
            </a:extLst>
          </p:cNvPr>
          <p:cNvSpPr txBox="1">
            <a:spLocks/>
          </p:cNvSpPr>
          <p:nvPr/>
        </p:nvSpPr>
        <p:spPr>
          <a:xfrm>
            <a:off x="1018906" y="5278773"/>
            <a:ext cx="3845702" cy="40934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br>
              <a:rPr lang="en-GB" sz="1800" b="1">
                <a:solidFill>
                  <a:srgbClr val="39277F"/>
                </a:solidFill>
                <a:latin typeface="RooneySans Heavy" panose="020B0503040302060204" pitchFamily="34" charset="77"/>
              </a:rPr>
            </a:br>
            <a:r>
              <a:rPr lang="en-GB" sz="1800" b="1">
                <a:solidFill>
                  <a:srgbClr val="39277F"/>
                </a:solidFill>
                <a:latin typeface="RooneySans Heavy" panose="020B0503040302060204" pitchFamily="34" charset="77"/>
              </a:rPr>
              <a:t>If you see someone being bullied, please report it to a teacher</a:t>
            </a:r>
            <a:r>
              <a:rPr lang="en-GB" sz="1600" b="1">
                <a:solidFill>
                  <a:srgbClr val="39277F"/>
                </a:solidFill>
                <a:latin typeface="RooneySans Heavy" panose="020B0503040302060204" pitchFamily="34" charset="77"/>
              </a:rPr>
              <a:t>.</a:t>
            </a:r>
          </a:p>
        </p:txBody>
      </p:sp>
    </p:spTree>
    <p:extLst>
      <p:ext uri="{BB962C8B-B14F-4D97-AF65-F5344CB8AC3E}">
        <p14:creationId xmlns:p14="http://schemas.microsoft.com/office/powerpoint/2010/main" val="9228025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8C8CA"/>
        </a:solidFill>
        <a:effectLst/>
      </p:bgPr>
    </p:bg>
    <p:spTree>
      <p:nvGrpSpPr>
        <p:cNvPr id="1" name="">
          <a:extLst>
            <a:ext uri="{FF2B5EF4-FFF2-40B4-BE49-F238E27FC236}">
              <a16:creationId xmlns:a16="http://schemas.microsoft.com/office/drawing/2014/main" id="{9BC69782-61A0-74DB-3823-716F25FEC033}"/>
            </a:ext>
          </a:extLst>
        </p:cNvPr>
        <p:cNvGrpSpPr/>
        <p:nvPr/>
      </p:nvGrpSpPr>
      <p:grpSpPr>
        <a:xfrm>
          <a:off x="0" y="0"/>
          <a:ext cx="0" cy="0"/>
          <a:chOff x="0" y="0"/>
          <a:chExt cx="0" cy="0"/>
        </a:xfrm>
      </p:grpSpPr>
      <p:pic>
        <p:nvPicPr>
          <p:cNvPr id="5" name="Picture 4" descr="A blue and black rectangle&#10;&#10;Description automatically generated">
            <a:extLst>
              <a:ext uri="{FF2B5EF4-FFF2-40B4-BE49-F238E27FC236}">
                <a16:creationId xmlns:a16="http://schemas.microsoft.com/office/drawing/2014/main" id="{B610336C-9FD8-B6B3-1B07-E86736F6AFA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5400000" flipH="1">
            <a:off x="448284" y="-448289"/>
            <a:ext cx="6964069" cy="7860640"/>
          </a:xfrm>
          <a:prstGeom prst="rect">
            <a:avLst/>
          </a:prstGeom>
        </p:spPr>
      </p:pic>
      <p:pic>
        <p:nvPicPr>
          <p:cNvPr id="6" name="Picture 5">
            <a:extLst>
              <a:ext uri="{FF2B5EF4-FFF2-40B4-BE49-F238E27FC236}">
                <a16:creationId xmlns:a16="http://schemas.microsoft.com/office/drawing/2014/main" id="{65E926C3-C54A-68A9-74B8-427EAF225CA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756550" y="-56186"/>
            <a:ext cx="4569562" cy="1249701"/>
          </a:xfrm>
          <a:prstGeom prst="rect">
            <a:avLst/>
          </a:prstGeom>
        </p:spPr>
      </p:pic>
      <p:sp>
        <p:nvSpPr>
          <p:cNvPr id="7" name="Title 1">
            <a:extLst>
              <a:ext uri="{FF2B5EF4-FFF2-40B4-BE49-F238E27FC236}">
                <a16:creationId xmlns:a16="http://schemas.microsoft.com/office/drawing/2014/main" id="{C1BF3E24-287E-762D-BC81-2D66646D7CC2}"/>
              </a:ext>
            </a:extLst>
          </p:cNvPr>
          <p:cNvSpPr txBox="1">
            <a:spLocks/>
          </p:cNvSpPr>
          <p:nvPr/>
        </p:nvSpPr>
        <p:spPr>
          <a:xfrm>
            <a:off x="414703" y="508961"/>
            <a:ext cx="5399314" cy="10609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780"/>
              </a:lnSpc>
            </a:pPr>
            <a:r>
              <a:rPr lang="en-GB" sz="5400" b="1">
                <a:solidFill>
                  <a:srgbClr val="FDD616"/>
                </a:solidFill>
                <a:latin typeface="RooneySans Heavy" panose="020B0503040302060204" pitchFamily="34" charset="77"/>
              </a:rPr>
              <a:t>Inspiring stories</a:t>
            </a:r>
          </a:p>
        </p:txBody>
      </p:sp>
      <p:sp>
        <p:nvSpPr>
          <p:cNvPr id="9" name="Content Placeholder 2">
            <a:extLst>
              <a:ext uri="{FF2B5EF4-FFF2-40B4-BE49-F238E27FC236}">
                <a16:creationId xmlns:a16="http://schemas.microsoft.com/office/drawing/2014/main" id="{021BCB3B-8476-1A3C-3E51-E84184698C9F}"/>
              </a:ext>
            </a:extLst>
          </p:cNvPr>
          <p:cNvSpPr txBox="1">
            <a:spLocks/>
          </p:cNvSpPr>
          <p:nvPr/>
        </p:nvSpPr>
        <p:spPr>
          <a:xfrm>
            <a:off x="553335" y="2078829"/>
            <a:ext cx="6260197" cy="44976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a:solidFill>
                  <a:schemeClr val="bg1"/>
                </a:solidFill>
                <a:latin typeface="RooneySans Light" panose="020B0303040302060204" pitchFamily="34" charset="0"/>
              </a:rPr>
              <a:t>Renell’s Journey</a:t>
            </a:r>
          </a:p>
          <a:p>
            <a:r>
              <a:rPr lang="en-GB" sz="2000" b="1">
                <a:solidFill>
                  <a:schemeClr val="bg1"/>
                </a:solidFill>
                <a:latin typeface="RooneySans Light" panose="020B0303040302060204" pitchFamily="34" charset="0"/>
              </a:rPr>
              <a:t>Passion &amp; Talent</a:t>
            </a:r>
            <a:r>
              <a:rPr lang="en-GB" sz="2000">
                <a:solidFill>
                  <a:schemeClr val="bg1"/>
                </a:solidFill>
                <a:latin typeface="RooneySans Light" panose="020B0303040302060204" pitchFamily="34" charset="0"/>
              </a:rPr>
              <a:t>: Football has always been Renell’s love and strength.</a:t>
            </a:r>
          </a:p>
          <a:p>
            <a:r>
              <a:rPr lang="en-GB" sz="2000" b="1">
                <a:solidFill>
                  <a:schemeClr val="bg1"/>
                </a:solidFill>
                <a:latin typeface="RooneySans Light" panose="020B0303040302060204" pitchFamily="34" charset="0"/>
              </a:rPr>
              <a:t>Setback</a:t>
            </a:r>
            <a:r>
              <a:rPr lang="en-GB" sz="2000">
                <a:solidFill>
                  <a:schemeClr val="bg1"/>
                </a:solidFill>
                <a:latin typeface="RooneySans Light" panose="020B0303040302060204" pitchFamily="34" charset="0"/>
              </a:rPr>
              <a:t>: An epilepsy diagnosis threatened to end his dream.</a:t>
            </a:r>
          </a:p>
          <a:p>
            <a:r>
              <a:rPr lang="en-GB" sz="2000" b="1">
                <a:solidFill>
                  <a:schemeClr val="bg1"/>
                </a:solidFill>
                <a:latin typeface="RooneySans Light" panose="020B0303040302060204" pitchFamily="34" charset="0"/>
              </a:rPr>
              <a:t>Determination</a:t>
            </a:r>
            <a:r>
              <a:rPr lang="en-GB" sz="2000">
                <a:solidFill>
                  <a:schemeClr val="bg1"/>
                </a:solidFill>
                <a:latin typeface="RooneySans Light" panose="020B0303040302060204" pitchFamily="34" charset="0"/>
              </a:rPr>
              <a:t>: He refused to give up and kept pushing forward.</a:t>
            </a:r>
          </a:p>
          <a:p>
            <a:r>
              <a:rPr lang="en-GB" sz="2000" b="1">
                <a:solidFill>
                  <a:schemeClr val="bg1"/>
                </a:solidFill>
                <a:latin typeface="RooneySans Light" panose="020B0303040302060204" pitchFamily="34" charset="0"/>
              </a:rPr>
              <a:t>Achievement</a:t>
            </a:r>
            <a:r>
              <a:rPr lang="en-GB" sz="2000">
                <a:solidFill>
                  <a:schemeClr val="bg1"/>
                </a:solidFill>
                <a:latin typeface="RooneySans Light" panose="020B0303040302060204" pitchFamily="34" charset="0"/>
              </a:rPr>
              <a:t>: Renell ended up playing for Santan Dave’s team in the Baller League, proving epilepsy doesn’t define ambition.</a:t>
            </a:r>
          </a:p>
          <a:p>
            <a:endParaRPr lang="en-GB" sz="2000" b="0" i="0">
              <a:solidFill>
                <a:schemeClr val="bg1"/>
              </a:solidFill>
              <a:effectLst/>
              <a:latin typeface="RooneySans Light" panose="020B0303040302060204" pitchFamily="34" charset="0"/>
            </a:endParaRPr>
          </a:p>
        </p:txBody>
      </p:sp>
      <p:pic>
        <p:nvPicPr>
          <p:cNvPr id="10" name="Picture 9">
            <a:extLst>
              <a:ext uri="{FF2B5EF4-FFF2-40B4-BE49-F238E27FC236}">
                <a16:creationId xmlns:a16="http://schemas.microsoft.com/office/drawing/2014/main" id="{E999B9D5-1E28-BA0E-7420-5AD6A4BC54D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75344" y="1569864"/>
            <a:ext cx="3363321" cy="4622647"/>
          </a:xfrm>
          <a:prstGeom prst="rect">
            <a:avLst/>
          </a:prstGeom>
        </p:spPr>
      </p:pic>
    </p:spTree>
    <p:extLst>
      <p:ext uri="{BB962C8B-B14F-4D97-AF65-F5344CB8AC3E}">
        <p14:creationId xmlns:p14="http://schemas.microsoft.com/office/powerpoint/2010/main" val="38863593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8C8CA"/>
        </a:solidFill>
        <a:effectLst/>
      </p:bgPr>
    </p:bg>
    <p:spTree>
      <p:nvGrpSpPr>
        <p:cNvPr id="1" name=""/>
        <p:cNvGrpSpPr/>
        <p:nvPr/>
      </p:nvGrpSpPr>
      <p:grpSpPr>
        <a:xfrm>
          <a:off x="0" y="0"/>
          <a:ext cx="0" cy="0"/>
          <a:chOff x="0" y="0"/>
          <a:chExt cx="0" cy="0"/>
        </a:xfrm>
      </p:grpSpPr>
      <p:pic>
        <p:nvPicPr>
          <p:cNvPr id="13" name="Picture 12" descr="A group of people standing next to a machine&#10;&#10;Description automatically generated">
            <a:extLst>
              <a:ext uri="{FF2B5EF4-FFF2-40B4-BE49-F238E27FC236}">
                <a16:creationId xmlns:a16="http://schemas.microsoft.com/office/drawing/2014/main" id="{CCD88B30-98EA-466C-CF0E-D051CCCF2A9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rot="5400000">
            <a:off x="5556239" y="222243"/>
            <a:ext cx="6858001" cy="6413518"/>
          </a:xfrm>
          <a:prstGeom prst="rect">
            <a:avLst/>
          </a:prstGeom>
        </p:spPr>
      </p:pic>
      <p:pic>
        <p:nvPicPr>
          <p:cNvPr id="8" name="Picture 7" descr="A blue and black rectangle&#10;&#10;Description automatically generated">
            <a:extLst>
              <a:ext uri="{FF2B5EF4-FFF2-40B4-BE49-F238E27FC236}">
                <a16:creationId xmlns:a16="http://schemas.microsoft.com/office/drawing/2014/main" id="{04B1054C-7F81-531F-5892-42D76FB48F3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5400000" flipH="1">
            <a:off x="735442" y="-731047"/>
            <a:ext cx="6858000" cy="8320094"/>
          </a:xfrm>
          <a:prstGeom prst="rect">
            <a:avLst/>
          </a:prstGeom>
        </p:spPr>
      </p:pic>
      <p:pic>
        <p:nvPicPr>
          <p:cNvPr id="9" name="Picture 8">
            <a:extLst>
              <a:ext uri="{FF2B5EF4-FFF2-40B4-BE49-F238E27FC236}">
                <a16:creationId xmlns:a16="http://schemas.microsoft.com/office/drawing/2014/main" id="{939D0617-CAD8-67D1-0FC1-843CF131568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756550" y="-56186"/>
            <a:ext cx="4569562" cy="1249701"/>
          </a:xfrm>
          <a:prstGeom prst="rect">
            <a:avLst/>
          </a:prstGeom>
        </p:spPr>
      </p:pic>
      <p:sp>
        <p:nvSpPr>
          <p:cNvPr id="10" name="Title 1">
            <a:extLst>
              <a:ext uri="{FF2B5EF4-FFF2-40B4-BE49-F238E27FC236}">
                <a16:creationId xmlns:a16="http://schemas.microsoft.com/office/drawing/2014/main" id="{AD3450D1-7D29-D3B2-A907-767A71F84837}"/>
              </a:ext>
            </a:extLst>
          </p:cNvPr>
          <p:cNvSpPr txBox="1">
            <a:spLocks/>
          </p:cNvSpPr>
          <p:nvPr/>
        </p:nvSpPr>
        <p:spPr>
          <a:xfrm>
            <a:off x="640603" y="1034472"/>
            <a:ext cx="5455397" cy="12373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780"/>
              </a:lnSpc>
            </a:pPr>
            <a:r>
              <a:rPr lang="en-GB" sz="5400" b="1" u="none" strike="noStrike">
                <a:solidFill>
                  <a:srgbClr val="FDD616"/>
                </a:solidFill>
                <a:effectLst/>
                <a:latin typeface="RooneySans Heavy" panose="020B0503040302060204" pitchFamily="34" charset="77"/>
              </a:rPr>
              <a:t>How to support a friend with epilepsy</a:t>
            </a:r>
            <a:endParaRPr lang="en-GB" sz="5400" b="1">
              <a:solidFill>
                <a:srgbClr val="FDD616"/>
              </a:solidFill>
              <a:latin typeface="RooneySans Heavy" panose="020B0503040302060204" pitchFamily="34" charset="77"/>
            </a:endParaRPr>
          </a:p>
        </p:txBody>
      </p:sp>
      <p:sp>
        <p:nvSpPr>
          <p:cNvPr id="11" name="Content Placeholder 2">
            <a:extLst>
              <a:ext uri="{FF2B5EF4-FFF2-40B4-BE49-F238E27FC236}">
                <a16:creationId xmlns:a16="http://schemas.microsoft.com/office/drawing/2014/main" id="{AB280CFF-27E9-24F6-E600-4056CC2CB174}"/>
              </a:ext>
            </a:extLst>
          </p:cNvPr>
          <p:cNvSpPr txBox="1">
            <a:spLocks/>
          </p:cNvSpPr>
          <p:nvPr/>
        </p:nvSpPr>
        <p:spPr>
          <a:xfrm>
            <a:off x="640603" y="2842390"/>
            <a:ext cx="6991589" cy="20462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sz="1800" u="none" strike="noStrike">
                <a:solidFill>
                  <a:schemeClr val="bg1"/>
                </a:solidFill>
                <a:effectLst/>
                <a:latin typeface="RooneySans Light" panose="020B0303040302060204" pitchFamily="34" charset="0"/>
              </a:rPr>
              <a:t>Don’t assume I can’t do things – I can still enjoy sleepovers, school trips, and fun days out. Just ask me what works best.</a:t>
            </a:r>
          </a:p>
          <a:p>
            <a:pPr algn="l"/>
            <a:r>
              <a:rPr lang="en-GB" sz="1800" u="none" strike="noStrike">
                <a:solidFill>
                  <a:schemeClr val="bg1"/>
                </a:solidFill>
                <a:effectLst/>
                <a:latin typeface="RooneySans Light" panose="020B0303040302060204" pitchFamily="34" charset="0"/>
              </a:rPr>
              <a:t>Learn how I like to be supported – If I have a seizure, knowing what helps me feel safe and calm makes a big difference.</a:t>
            </a:r>
          </a:p>
          <a:p>
            <a:pPr algn="l"/>
            <a:r>
              <a:rPr lang="en-GB" sz="1800" u="none" strike="noStrike">
                <a:solidFill>
                  <a:schemeClr val="bg1"/>
                </a:solidFill>
                <a:effectLst/>
                <a:latin typeface="RooneySans Light" panose="020B0303040302060204" pitchFamily="34" charset="0"/>
              </a:rPr>
              <a:t>Understand that I might have off days – Sometimes I might seem tired, quiet, or not myself. That could be because of my epilepsy or the medication I take.</a:t>
            </a:r>
          </a:p>
          <a:p>
            <a:pPr algn="l"/>
            <a:r>
              <a:rPr lang="en-GB" sz="1800" u="none" strike="noStrike">
                <a:solidFill>
                  <a:schemeClr val="bg1"/>
                </a:solidFill>
                <a:effectLst/>
                <a:latin typeface="RooneySans Light" panose="020B0303040302060204" pitchFamily="34" charset="0"/>
              </a:rPr>
              <a:t>Ask questions if you’re unsure – I’d rather you ask than guess. I’m happy to explain what epilepsy means for me.</a:t>
            </a:r>
          </a:p>
          <a:p>
            <a:pPr algn="l"/>
            <a:r>
              <a:rPr lang="en-GB" sz="1800" u="none" strike="noStrike">
                <a:solidFill>
                  <a:schemeClr val="bg1"/>
                </a:solidFill>
                <a:effectLst/>
                <a:latin typeface="RooneySans Light" panose="020B0303040302060204" pitchFamily="34" charset="0"/>
              </a:rPr>
              <a:t>Be kind and include me – Feeling accepted and supported by friends makes school a much better place.</a:t>
            </a:r>
          </a:p>
        </p:txBody>
      </p:sp>
    </p:spTree>
    <p:extLst>
      <p:ext uri="{BB962C8B-B14F-4D97-AF65-F5344CB8AC3E}">
        <p14:creationId xmlns:p14="http://schemas.microsoft.com/office/powerpoint/2010/main" val="15750741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8C8CA"/>
        </a:solidFill>
        <a:effectLst/>
      </p:bgPr>
    </p:bg>
    <p:spTree>
      <p:nvGrpSpPr>
        <p:cNvPr id="1" name=""/>
        <p:cNvGrpSpPr/>
        <p:nvPr/>
      </p:nvGrpSpPr>
      <p:grpSpPr>
        <a:xfrm>
          <a:off x="0" y="0"/>
          <a:ext cx="0" cy="0"/>
          <a:chOff x="0" y="0"/>
          <a:chExt cx="0" cy="0"/>
        </a:xfrm>
      </p:grpSpPr>
      <p:pic>
        <p:nvPicPr>
          <p:cNvPr id="8" name="Picture 5">
            <a:extLst>
              <a:ext uri="{FF2B5EF4-FFF2-40B4-BE49-F238E27FC236}">
                <a16:creationId xmlns:a16="http://schemas.microsoft.com/office/drawing/2014/main" id="{F4CF1815-0737-A2C9-6E8B-15DC127553C3}"/>
              </a:ext>
            </a:extLst>
          </p:cNvPr>
          <p:cNvPicPr>
            <a:picLocks noChangeAspect="1"/>
          </p:cNvPicPr>
          <p:nvPr/>
        </p:nvPicPr>
        <p:blipFill>
          <a:blip r:embed="rId3">
            <a:extLst>
              <a:ext uri="{96DAC541-7B7A-43D3-8B79-37D633B846F1}">
                <asvg:svgBlip xmlns:asvg="http://schemas.microsoft.com/office/drawing/2016/SVG/main" r:embed="rId4"/>
              </a:ext>
            </a:extLst>
          </a:blip>
          <a:srcRect l="14685" t="16657" b="15558"/>
          <a:stretch/>
        </p:blipFill>
        <p:spPr>
          <a:xfrm>
            <a:off x="0" y="0"/>
            <a:ext cx="7168895" cy="6872198"/>
          </a:xfrm>
          <a:prstGeom prst="rect">
            <a:avLst/>
          </a:prstGeom>
        </p:spPr>
      </p:pic>
      <p:sp>
        <p:nvSpPr>
          <p:cNvPr id="9" name="Content Placeholder 2">
            <a:extLst>
              <a:ext uri="{FF2B5EF4-FFF2-40B4-BE49-F238E27FC236}">
                <a16:creationId xmlns:a16="http://schemas.microsoft.com/office/drawing/2014/main" id="{AAB494BC-25D4-E473-3B15-F7CE00C6BA47}"/>
              </a:ext>
            </a:extLst>
          </p:cNvPr>
          <p:cNvSpPr txBox="1">
            <a:spLocks/>
          </p:cNvSpPr>
          <p:nvPr/>
        </p:nvSpPr>
        <p:spPr>
          <a:xfrm>
            <a:off x="518160" y="1732217"/>
            <a:ext cx="5577840" cy="459957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GB" sz="3600">
                <a:solidFill>
                  <a:schemeClr val="bg1"/>
                </a:solidFill>
                <a:latin typeface="RooneySans Regular" panose="020B0503040302060204" pitchFamily="34" charset="0"/>
              </a:rPr>
              <a:t>How many different types of epileptic seizures are there, and do they all look the same?</a:t>
            </a:r>
          </a:p>
        </p:txBody>
      </p:sp>
      <p:pic>
        <p:nvPicPr>
          <p:cNvPr id="10" name="Picture 5">
            <a:extLst>
              <a:ext uri="{FF2B5EF4-FFF2-40B4-BE49-F238E27FC236}">
                <a16:creationId xmlns:a16="http://schemas.microsoft.com/office/drawing/2014/main" id="{C6B6B8DB-4A1A-BF49-FFCC-F7D885AA0EBD}"/>
              </a:ext>
            </a:extLst>
          </p:cNvPr>
          <p:cNvPicPr>
            <a:picLocks noChangeAspect="1"/>
          </p:cNvPicPr>
          <p:nvPr/>
        </p:nvPicPr>
        <p:blipFill>
          <a:blip r:embed="rId5">
            <a:extLst>
              <a:ext uri="{96DAC541-7B7A-43D3-8B79-37D633B846F1}">
                <asvg:svgBlip xmlns:asvg="http://schemas.microsoft.com/office/drawing/2016/SVG/main" r:embed="rId6"/>
              </a:ext>
            </a:extLst>
          </a:blip>
          <a:srcRect t="1065" b="908"/>
          <a:stretch/>
        </p:blipFill>
        <p:spPr>
          <a:xfrm rot="11700000" flipV="1">
            <a:off x="6535759" y="794745"/>
            <a:ext cx="7273908" cy="8602956"/>
          </a:xfrm>
          <a:prstGeom prst="rect">
            <a:avLst/>
          </a:prstGeom>
        </p:spPr>
      </p:pic>
      <p:sp>
        <p:nvSpPr>
          <p:cNvPr id="11" name="Title 1">
            <a:extLst>
              <a:ext uri="{FF2B5EF4-FFF2-40B4-BE49-F238E27FC236}">
                <a16:creationId xmlns:a16="http://schemas.microsoft.com/office/drawing/2014/main" id="{6C26907E-58D4-8FFC-7020-167E7FAE3C14}"/>
              </a:ext>
            </a:extLst>
          </p:cNvPr>
          <p:cNvSpPr txBox="1">
            <a:spLocks/>
          </p:cNvSpPr>
          <p:nvPr/>
        </p:nvSpPr>
        <p:spPr>
          <a:xfrm>
            <a:off x="267837" y="335658"/>
            <a:ext cx="5399314" cy="10609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780"/>
              </a:lnSpc>
            </a:pPr>
            <a:r>
              <a:rPr lang="en-GB" sz="5400" b="1">
                <a:solidFill>
                  <a:srgbClr val="FDD616"/>
                </a:solidFill>
                <a:latin typeface="RooneySans Heavy" panose="020B0503040302060204" pitchFamily="34" charset="77"/>
              </a:rPr>
              <a:t>Question 1</a:t>
            </a:r>
          </a:p>
        </p:txBody>
      </p:sp>
      <p:sp>
        <p:nvSpPr>
          <p:cNvPr id="12" name="Title 1">
            <a:extLst>
              <a:ext uri="{FF2B5EF4-FFF2-40B4-BE49-F238E27FC236}">
                <a16:creationId xmlns:a16="http://schemas.microsoft.com/office/drawing/2014/main" id="{887E4FCF-D578-B2F4-7093-B5ECBB427291}"/>
              </a:ext>
            </a:extLst>
          </p:cNvPr>
          <p:cNvSpPr txBox="1">
            <a:spLocks/>
          </p:cNvSpPr>
          <p:nvPr/>
        </p:nvSpPr>
        <p:spPr>
          <a:xfrm>
            <a:off x="7997927" y="1493621"/>
            <a:ext cx="3893602" cy="6997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780"/>
              </a:lnSpc>
            </a:pPr>
            <a:r>
              <a:rPr lang="en-GB" sz="5400" b="1">
                <a:solidFill>
                  <a:srgbClr val="39277F"/>
                </a:solidFill>
                <a:latin typeface="RooneySans Heavy" panose="020B0503040302060204" pitchFamily="34" charset="77"/>
              </a:rPr>
              <a:t>Answer</a:t>
            </a:r>
          </a:p>
        </p:txBody>
      </p:sp>
      <p:pic>
        <p:nvPicPr>
          <p:cNvPr id="13" name="Picture 12">
            <a:extLst>
              <a:ext uri="{FF2B5EF4-FFF2-40B4-BE49-F238E27FC236}">
                <a16:creationId xmlns:a16="http://schemas.microsoft.com/office/drawing/2014/main" id="{74F029A3-1E3A-4EC2-4B2A-B3D74A90C3C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7756550" y="-56186"/>
            <a:ext cx="4569562" cy="1249701"/>
          </a:xfrm>
          <a:prstGeom prst="rect">
            <a:avLst/>
          </a:prstGeom>
        </p:spPr>
      </p:pic>
      <p:sp>
        <p:nvSpPr>
          <p:cNvPr id="23" name="Content Placeholder 2">
            <a:extLst>
              <a:ext uri="{FF2B5EF4-FFF2-40B4-BE49-F238E27FC236}">
                <a16:creationId xmlns:a16="http://schemas.microsoft.com/office/drawing/2014/main" id="{A1E967DF-4DE2-11A1-C6FD-5077B7DA1927}"/>
              </a:ext>
            </a:extLst>
          </p:cNvPr>
          <p:cNvSpPr txBox="1">
            <a:spLocks/>
          </p:cNvSpPr>
          <p:nvPr/>
        </p:nvSpPr>
        <p:spPr>
          <a:xfrm>
            <a:off x="7756550" y="2854960"/>
            <a:ext cx="4435449" cy="40195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800"/>
              </a:lnSpc>
              <a:spcBef>
                <a:spcPts val="2400"/>
              </a:spcBef>
              <a:buNone/>
            </a:pPr>
            <a:r>
              <a:rPr lang="en-GB" sz="3600">
                <a:solidFill>
                  <a:srgbClr val="39277F"/>
                </a:solidFill>
                <a:latin typeface="RooneySans Regular" panose="020B0503040302060204" pitchFamily="34" charset="0"/>
              </a:rPr>
              <a:t>There are over 40 different types of seizures!</a:t>
            </a:r>
          </a:p>
        </p:txBody>
      </p:sp>
    </p:spTree>
    <p:extLst>
      <p:ext uri="{BB962C8B-B14F-4D97-AF65-F5344CB8AC3E}">
        <p14:creationId xmlns:p14="http://schemas.microsoft.com/office/powerpoint/2010/main" val="1752351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3">
                                            <p:txEl>
                                              <p:pRg st="0" end="0"/>
                                            </p:txEl>
                                          </p:spTgt>
                                        </p:tgtEl>
                                        <p:attrNameLst>
                                          <p:attrName>style.visibility</p:attrName>
                                        </p:attrNameLst>
                                      </p:cBhvr>
                                      <p:to>
                                        <p:strVal val="visible"/>
                                      </p:to>
                                    </p:set>
                                    <p:anim calcmode="lin" valueType="num">
                                      <p:cBhvr additive="base">
                                        <p:cTn id="13" dur="500" fill="hold"/>
                                        <p:tgtEl>
                                          <p:spTgt spid="2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8C8CA"/>
        </a:solidFill>
        <a:effectLst/>
      </p:bgPr>
    </p:bg>
    <p:spTree>
      <p:nvGrpSpPr>
        <p:cNvPr id="1" name="">
          <a:extLst>
            <a:ext uri="{FF2B5EF4-FFF2-40B4-BE49-F238E27FC236}">
              <a16:creationId xmlns:a16="http://schemas.microsoft.com/office/drawing/2014/main" id="{E9ACCF43-E40C-3A1F-15BB-6EDC51B15920}"/>
            </a:ext>
          </a:extLst>
        </p:cNvPr>
        <p:cNvGrpSpPr/>
        <p:nvPr/>
      </p:nvGrpSpPr>
      <p:grpSpPr>
        <a:xfrm>
          <a:off x="0" y="0"/>
          <a:ext cx="0" cy="0"/>
          <a:chOff x="0" y="0"/>
          <a:chExt cx="0" cy="0"/>
        </a:xfrm>
      </p:grpSpPr>
      <p:pic>
        <p:nvPicPr>
          <p:cNvPr id="8" name="Picture 5">
            <a:extLst>
              <a:ext uri="{FF2B5EF4-FFF2-40B4-BE49-F238E27FC236}">
                <a16:creationId xmlns:a16="http://schemas.microsoft.com/office/drawing/2014/main" id="{84FA15BA-CA54-EC3C-FFAB-515EF064AB55}"/>
              </a:ext>
            </a:extLst>
          </p:cNvPr>
          <p:cNvPicPr>
            <a:picLocks noChangeAspect="1"/>
          </p:cNvPicPr>
          <p:nvPr/>
        </p:nvPicPr>
        <p:blipFill>
          <a:blip r:embed="rId2">
            <a:extLst>
              <a:ext uri="{96DAC541-7B7A-43D3-8B79-37D633B846F1}">
                <asvg:svgBlip xmlns:asvg="http://schemas.microsoft.com/office/drawing/2016/SVG/main" r:embed="rId3"/>
              </a:ext>
            </a:extLst>
          </a:blip>
          <a:srcRect l="14685" t="16657" b="15558"/>
          <a:stretch/>
        </p:blipFill>
        <p:spPr>
          <a:xfrm>
            <a:off x="0" y="0"/>
            <a:ext cx="7168895" cy="6872198"/>
          </a:xfrm>
          <a:prstGeom prst="rect">
            <a:avLst/>
          </a:prstGeom>
        </p:spPr>
      </p:pic>
      <p:sp>
        <p:nvSpPr>
          <p:cNvPr id="9" name="Content Placeholder 2">
            <a:extLst>
              <a:ext uri="{FF2B5EF4-FFF2-40B4-BE49-F238E27FC236}">
                <a16:creationId xmlns:a16="http://schemas.microsoft.com/office/drawing/2014/main" id="{F8E56727-5549-76D1-0FF9-6D0C2E23C317}"/>
              </a:ext>
            </a:extLst>
          </p:cNvPr>
          <p:cNvSpPr txBox="1">
            <a:spLocks/>
          </p:cNvSpPr>
          <p:nvPr/>
        </p:nvSpPr>
        <p:spPr>
          <a:xfrm>
            <a:off x="696686" y="1641987"/>
            <a:ext cx="5399314" cy="468980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GB" sz="3600">
                <a:solidFill>
                  <a:schemeClr val="bg1"/>
                </a:solidFill>
                <a:latin typeface="RooneySans Regular" panose="020B0503040302060204" pitchFamily="34" charset="0"/>
              </a:rPr>
              <a:t>About how many children and young people in the UK have epilepsy?</a:t>
            </a:r>
          </a:p>
        </p:txBody>
      </p:sp>
      <p:pic>
        <p:nvPicPr>
          <p:cNvPr id="10" name="Picture 5">
            <a:extLst>
              <a:ext uri="{FF2B5EF4-FFF2-40B4-BE49-F238E27FC236}">
                <a16:creationId xmlns:a16="http://schemas.microsoft.com/office/drawing/2014/main" id="{0F743412-6CAE-9D5B-37F5-E99E0B1CF915}"/>
              </a:ext>
            </a:extLst>
          </p:cNvPr>
          <p:cNvPicPr>
            <a:picLocks noChangeAspect="1"/>
          </p:cNvPicPr>
          <p:nvPr/>
        </p:nvPicPr>
        <p:blipFill>
          <a:blip r:embed="rId4">
            <a:extLst>
              <a:ext uri="{96DAC541-7B7A-43D3-8B79-37D633B846F1}">
                <asvg:svgBlip xmlns:asvg="http://schemas.microsoft.com/office/drawing/2016/SVG/main" r:embed="rId5"/>
              </a:ext>
            </a:extLst>
          </a:blip>
          <a:srcRect t="1065" b="908"/>
          <a:stretch/>
        </p:blipFill>
        <p:spPr>
          <a:xfrm rot="11700000" flipV="1">
            <a:off x="6535759" y="794745"/>
            <a:ext cx="7273908" cy="8602956"/>
          </a:xfrm>
          <a:prstGeom prst="rect">
            <a:avLst/>
          </a:prstGeom>
        </p:spPr>
      </p:pic>
      <p:sp>
        <p:nvSpPr>
          <p:cNvPr id="11" name="Title 1">
            <a:extLst>
              <a:ext uri="{FF2B5EF4-FFF2-40B4-BE49-F238E27FC236}">
                <a16:creationId xmlns:a16="http://schemas.microsoft.com/office/drawing/2014/main" id="{3B292EC1-92AF-E61C-6E8A-DB05B226C3F4}"/>
              </a:ext>
            </a:extLst>
          </p:cNvPr>
          <p:cNvSpPr txBox="1">
            <a:spLocks/>
          </p:cNvSpPr>
          <p:nvPr/>
        </p:nvSpPr>
        <p:spPr>
          <a:xfrm>
            <a:off x="267837" y="335658"/>
            <a:ext cx="5399314" cy="10609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780"/>
              </a:lnSpc>
            </a:pPr>
            <a:r>
              <a:rPr lang="en-GB" sz="5400" b="1">
                <a:solidFill>
                  <a:srgbClr val="FDD616"/>
                </a:solidFill>
                <a:latin typeface="RooneySans Heavy" panose="020B0503040302060204" pitchFamily="34" charset="77"/>
              </a:rPr>
              <a:t>Question 2</a:t>
            </a:r>
          </a:p>
        </p:txBody>
      </p:sp>
      <p:sp>
        <p:nvSpPr>
          <p:cNvPr id="12" name="Title 1">
            <a:extLst>
              <a:ext uri="{FF2B5EF4-FFF2-40B4-BE49-F238E27FC236}">
                <a16:creationId xmlns:a16="http://schemas.microsoft.com/office/drawing/2014/main" id="{BB39D797-0D5E-4D69-914F-A6D9D1D26743}"/>
              </a:ext>
            </a:extLst>
          </p:cNvPr>
          <p:cNvSpPr txBox="1">
            <a:spLocks/>
          </p:cNvSpPr>
          <p:nvPr/>
        </p:nvSpPr>
        <p:spPr>
          <a:xfrm>
            <a:off x="7997927" y="1493621"/>
            <a:ext cx="3893602" cy="6997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780"/>
              </a:lnSpc>
            </a:pPr>
            <a:r>
              <a:rPr lang="en-GB" sz="5400" b="1">
                <a:solidFill>
                  <a:srgbClr val="39277F"/>
                </a:solidFill>
                <a:latin typeface="RooneySans Heavy" panose="020B0503040302060204" pitchFamily="34" charset="77"/>
              </a:rPr>
              <a:t>Answer</a:t>
            </a:r>
          </a:p>
        </p:txBody>
      </p:sp>
      <p:pic>
        <p:nvPicPr>
          <p:cNvPr id="13" name="Picture 12">
            <a:extLst>
              <a:ext uri="{FF2B5EF4-FFF2-40B4-BE49-F238E27FC236}">
                <a16:creationId xmlns:a16="http://schemas.microsoft.com/office/drawing/2014/main" id="{38D76DF0-D419-F75C-C4CC-DABE967AA1F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756550" y="-56186"/>
            <a:ext cx="4569562" cy="1249701"/>
          </a:xfrm>
          <a:prstGeom prst="rect">
            <a:avLst/>
          </a:prstGeom>
        </p:spPr>
      </p:pic>
      <p:sp>
        <p:nvSpPr>
          <p:cNvPr id="23" name="Content Placeholder 2">
            <a:extLst>
              <a:ext uri="{FF2B5EF4-FFF2-40B4-BE49-F238E27FC236}">
                <a16:creationId xmlns:a16="http://schemas.microsoft.com/office/drawing/2014/main" id="{B71ED11A-C6CF-1E70-31F1-D5CBFED0D7B9}"/>
              </a:ext>
            </a:extLst>
          </p:cNvPr>
          <p:cNvSpPr txBox="1">
            <a:spLocks/>
          </p:cNvSpPr>
          <p:nvPr/>
        </p:nvSpPr>
        <p:spPr>
          <a:xfrm>
            <a:off x="7865580" y="2703870"/>
            <a:ext cx="4025949" cy="41705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700"/>
              </a:lnSpc>
              <a:buNone/>
            </a:pPr>
            <a:r>
              <a:rPr lang="en-GB" sz="3200">
                <a:solidFill>
                  <a:srgbClr val="39277F"/>
                </a:solidFill>
                <a:latin typeface="RooneySans Regular" panose="020B0503040302060204" pitchFamily="34" charset="0"/>
              </a:rPr>
              <a:t>Over 103,600 children and young people in the UK have epilepsy. </a:t>
            </a:r>
          </a:p>
          <a:p>
            <a:pPr marL="0" indent="0">
              <a:lnSpc>
                <a:spcPts val="3700"/>
              </a:lnSpc>
              <a:buNone/>
            </a:pPr>
            <a:r>
              <a:rPr lang="en-GB" sz="3200">
                <a:solidFill>
                  <a:srgbClr val="39277F"/>
                </a:solidFill>
                <a:latin typeface="RooneySans Regular" panose="020B0503040302060204" pitchFamily="34" charset="0"/>
              </a:rPr>
              <a:t>That’s about 1 in every 200. </a:t>
            </a:r>
          </a:p>
          <a:p>
            <a:pPr marL="0" indent="0">
              <a:lnSpc>
                <a:spcPts val="2320"/>
              </a:lnSpc>
              <a:buNone/>
            </a:pPr>
            <a:endParaRPr lang="en-GB" sz="1600">
              <a:solidFill>
                <a:srgbClr val="39277F"/>
              </a:solidFill>
              <a:latin typeface="RooneySans Light" panose="020B0303040302060204" pitchFamily="34" charset="77"/>
            </a:endParaRPr>
          </a:p>
        </p:txBody>
      </p:sp>
    </p:spTree>
    <p:extLst>
      <p:ext uri="{BB962C8B-B14F-4D97-AF65-F5344CB8AC3E}">
        <p14:creationId xmlns:p14="http://schemas.microsoft.com/office/powerpoint/2010/main" val="5395385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3">
                                            <p:txEl>
                                              <p:pRg st="0" end="0"/>
                                            </p:txEl>
                                          </p:spTgt>
                                        </p:tgtEl>
                                        <p:attrNameLst>
                                          <p:attrName>style.visibility</p:attrName>
                                        </p:attrNameLst>
                                      </p:cBhvr>
                                      <p:to>
                                        <p:strVal val="visible"/>
                                      </p:to>
                                    </p:set>
                                    <p:anim calcmode="lin" valueType="num">
                                      <p:cBhvr additive="base">
                                        <p:cTn id="13" dur="500" fill="hold"/>
                                        <p:tgtEl>
                                          <p:spTgt spid="2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3">
                                            <p:txEl>
                                              <p:pRg st="1" end="1"/>
                                            </p:txEl>
                                          </p:spTgt>
                                        </p:tgtEl>
                                        <p:attrNameLst>
                                          <p:attrName>style.visibility</p:attrName>
                                        </p:attrNameLst>
                                      </p:cBhvr>
                                      <p:to>
                                        <p:strVal val="visible"/>
                                      </p:to>
                                    </p:set>
                                    <p:anim calcmode="lin" valueType="num">
                                      <p:cBhvr additive="base">
                                        <p:cTn id="19" dur="500" fill="hold"/>
                                        <p:tgtEl>
                                          <p:spTgt spid="2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8C8CA"/>
        </a:solidFill>
        <a:effectLst/>
      </p:bgPr>
    </p:bg>
    <p:spTree>
      <p:nvGrpSpPr>
        <p:cNvPr id="1" name="">
          <a:extLst>
            <a:ext uri="{FF2B5EF4-FFF2-40B4-BE49-F238E27FC236}">
              <a16:creationId xmlns:a16="http://schemas.microsoft.com/office/drawing/2014/main" id="{57007461-AE1F-C2C6-A11B-16B1DC2869A3}"/>
            </a:ext>
          </a:extLst>
        </p:cNvPr>
        <p:cNvGrpSpPr/>
        <p:nvPr/>
      </p:nvGrpSpPr>
      <p:grpSpPr>
        <a:xfrm>
          <a:off x="0" y="0"/>
          <a:ext cx="0" cy="0"/>
          <a:chOff x="0" y="0"/>
          <a:chExt cx="0" cy="0"/>
        </a:xfrm>
      </p:grpSpPr>
      <p:pic>
        <p:nvPicPr>
          <p:cNvPr id="8" name="Picture 5">
            <a:extLst>
              <a:ext uri="{FF2B5EF4-FFF2-40B4-BE49-F238E27FC236}">
                <a16:creationId xmlns:a16="http://schemas.microsoft.com/office/drawing/2014/main" id="{C919D0A1-A6E4-1F64-933F-FA0245D7E25E}"/>
              </a:ext>
            </a:extLst>
          </p:cNvPr>
          <p:cNvPicPr>
            <a:picLocks noChangeAspect="1"/>
          </p:cNvPicPr>
          <p:nvPr/>
        </p:nvPicPr>
        <p:blipFill>
          <a:blip r:embed="rId2">
            <a:extLst>
              <a:ext uri="{96DAC541-7B7A-43D3-8B79-37D633B846F1}">
                <asvg:svgBlip xmlns:asvg="http://schemas.microsoft.com/office/drawing/2016/SVG/main" r:embed="rId3"/>
              </a:ext>
            </a:extLst>
          </a:blip>
          <a:srcRect l="14685" t="16657" b="15558"/>
          <a:stretch/>
        </p:blipFill>
        <p:spPr>
          <a:xfrm>
            <a:off x="0" y="0"/>
            <a:ext cx="7168895" cy="6872198"/>
          </a:xfrm>
          <a:prstGeom prst="rect">
            <a:avLst/>
          </a:prstGeom>
        </p:spPr>
      </p:pic>
      <p:sp>
        <p:nvSpPr>
          <p:cNvPr id="9" name="Content Placeholder 2">
            <a:extLst>
              <a:ext uri="{FF2B5EF4-FFF2-40B4-BE49-F238E27FC236}">
                <a16:creationId xmlns:a16="http://schemas.microsoft.com/office/drawing/2014/main" id="{DE3943FD-805D-2C59-1687-346C0E294234}"/>
              </a:ext>
            </a:extLst>
          </p:cNvPr>
          <p:cNvSpPr txBox="1">
            <a:spLocks/>
          </p:cNvSpPr>
          <p:nvPr/>
        </p:nvSpPr>
        <p:spPr>
          <a:xfrm>
            <a:off x="983226" y="1877961"/>
            <a:ext cx="5112774" cy="445382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GB" sz="3600">
                <a:solidFill>
                  <a:schemeClr val="bg1"/>
                </a:solidFill>
                <a:latin typeface="RooneySans Regular" panose="020B0503040302060204" pitchFamily="34" charset="0"/>
              </a:rPr>
              <a:t>How can epilepsy affect someone's life?</a:t>
            </a:r>
          </a:p>
        </p:txBody>
      </p:sp>
      <p:pic>
        <p:nvPicPr>
          <p:cNvPr id="10" name="Picture 5">
            <a:extLst>
              <a:ext uri="{FF2B5EF4-FFF2-40B4-BE49-F238E27FC236}">
                <a16:creationId xmlns:a16="http://schemas.microsoft.com/office/drawing/2014/main" id="{D812751C-4C17-90FA-6488-F41A2210125A}"/>
              </a:ext>
            </a:extLst>
          </p:cNvPr>
          <p:cNvPicPr>
            <a:picLocks noChangeAspect="1"/>
          </p:cNvPicPr>
          <p:nvPr/>
        </p:nvPicPr>
        <p:blipFill>
          <a:blip r:embed="rId4">
            <a:extLst>
              <a:ext uri="{96DAC541-7B7A-43D3-8B79-37D633B846F1}">
                <asvg:svgBlip xmlns:asvg="http://schemas.microsoft.com/office/drawing/2016/SVG/main" r:embed="rId5"/>
              </a:ext>
            </a:extLst>
          </a:blip>
          <a:srcRect t="1065" b="908"/>
          <a:stretch/>
        </p:blipFill>
        <p:spPr>
          <a:xfrm rot="11700000" flipV="1">
            <a:off x="6535759" y="794745"/>
            <a:ext cx="7273908" cy="8602956"/>
          </a:xfrm>
          <a:prstGeom prst="rect">
            <a:avLst/>
          </a:prstGeom>
        </p:spPr>
      </p:pic>
      <p:sp>
        <p:nvSpPr>
          <p:cNvPr id="11" name="Title 1">
            <a:extLst>
              <a:ext uri="{FF2B5EF4-FFF2-40B4-BE49-F238E27FC236}">
                <a16:creationId xmlns:a16="http://schemas.microsoft.com/office/drawing/2014/main" id="{7113AF09-BE05-89A2-DF0E-9E8BFD8946B3}"/>
              </a:ext>
            </a:extLst>
          </p:cNvPr>
          <p:cNvSpPr txBox="1">
            <a:spLocks/>
          </p:cNvSpPr>
          <p:nvPr/>
        </p:nvSpPr>
        <p:spPr>
          <a:xfrm>
            <a:off x="267837" y="335658"/>
            <a:ext cx="5399314" cy="10609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780"/>
              </a:lnSpc>
            </a:pPr>
            <a:r>
              <a:rPr lang="en-GB" sz="5400" b="1">
                <a:solidFill>
                  <a:srgbClr val="FDD616"/>
                </a:solidFill>
                <a:latin typeface="RooneySans Heavy" panose="020B0503040302060204" pitchFamily="34" charset="77"/>
              </a:rPr>
              <a:t>Question 3</a:t>
            </a:r>
          </a:p>
        </p:txBody>
      </p:sp>
      <p:sp>
        <p:nvSpPr>
          <p:cNvPr id="12" name="Title 1">
            <a:extLst>
              <a:ext uri="{FF2B5EF4-FFF2-40B4-BE49-F238E27FC236}">
                <a16:creationId xmlns:a16="http://schemas.microsoft.com/office/drawing/2014/main" id="{09DAFA6C-B1C3-C7E7-A449-5A4D77BD7E4B}"/>
              </a:ext>
            </a:extLst>
          </p:cNvPr>
          <p:cNvSpPr txBox="1">
            <a:spLocks/>
          </p:cNvSpPr>
          <p:nvPr/>
        </p:nvSpPr>
        <p:spPr>
          <a:xfrm>
            <a:off x="7997927" y="1493621"/>
            <a:ext cx="3893602" cy="6997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780"/>
              </a:lnSpc>
            </a:pPr>
            <a:r>
              <a:rPr lang="en-GB" sz="5400" b="1">
                <a:solidFill>
                  <a:srgbClr val="39277F"/>
                </a:solidFill>
                <a:latin typeface="RooneySans Heavy" panose="020B0503040302060204" pitchFamily="34" charset="77"/>
              </a:rPr>
              <a:t>Answer</a:t>
            </a:r>
          </a:p>
        </p:txBody>
      </p:sp>
      <p:pic>
        <p:nvPicPr>
          <p:cNvPr id="13" name="Picture 12">
            <a:extLst>
              <a:ext uri="{FF2B5EF4-FFF2-40B4-BE49-F238E27FC236}">
                <a16:creationId xmlns:a16="http://schemas.microsoft.com/office/drawing/2014/main" id="{57911625-18A1-E53B-8E6F-D4063BCD676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756550" y="-56186"/>
            <a:ext cx="4569562" cy="1249701"/>
          </a:xfrm>
          <a:prstGeom prst="rect">
            <a:avLst/>
          </a:prstGeom>
        </p:spPr>
      </p:pic>
      <p:sp>
        <p:nvSpPr>
          <p:cNvPr id="23" name="Content Placeholder 2">
            <a:extLst>
              <a:ext uri="{FF2B5EF4-FFF2-40B4-BE49-F238E27FC236}">
                <a16:creationId xmlns:a16="http://schemas.microsoft.com/office/drawing/2014/main" id="{3692D50F-957A-1616-3FDB-ABF52CC622B2}"/>
              </a:ext>
            </a:extLst>
          </p:cNvPr>
          <p:cNvSpPr txBox="1">
            <a:spLocks/>
          </p:cNvSpPr>
          <p:nvPr/>
        </p:nvSpPr>
        <p:spPr>
          <a:xfrm>
            <a:off x="7924800" y="2625212"/>
            <a:ext cx="3893602" cy="42492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400"/>
              </a:lnSpc>
              <a:buNone/>
            </a:pPr>
            <a:r>
              <a:rPr lang="en-GB" sz="3200">
                <a:solidFill>
                  <a:srgbClr val="39277F"/>
                </a:solidFill>
                <a:latin typeface="RooneySans Regular" panose="020B0503040302060204" pitchFamily="34" charset="0"/>
              </a:rPr>
              <a:t>Epilepsy can affect lots of things - </a:t>
            </a:r>
          </a:p>
          <a:p>
            <a:pPr marL="0" indent="0">
              <a:lnSpc>
                <a:spcPts val="3400"/>
              </a:lnSpc>
              <a:buNone/>
            </a:pPr>
            <a:r>
              <a:rPr lang="en-GB" sz="3200">
                <a:solidFill>
                  <a:srgbClr val="39277F"/>
                </a:solidFill>
                <a:latin typeface="RooneySans Regular" panose="020B0503040302060204" pitchFamily="34" charset="0"/>
              </a:rPr>
              <a:t>Like memory, sleep, mental health, confidence, and how someone feels at school. </a:t>
            </a:r>
          </a:p>
          <a:p>
            <a:pPr marL="342900" indent="-342900">
              <a:lnSpc>
                <a:spcPts val="3400"/>
              </a:lnSpc>
              <a:buFont typeface="+mj-lt"/>
              <a:buAutoNum type="arabicPeriod"/>
            </a:pPr>
            <a:endParaRPr lang="en-GB" sz="3200">
              <a:solidFill>
                <a:srgbClr val="39277F"/>
              </a:solidFill>
              <a:latin typeface="RooneySans Regular" panose="020B0503040302060204" pitchFamily="34" charset="0"/>
            </a:endParaRPr>
          </a:p>
        </p:txBody>
      </p:sp>
    </p:spTree>
    <p:extLst>
      <p:ext uri="{BB962C8B-B14F-4D97-AF65-F5344CB8AC3E}">
        <p14:creationId xmlns:p14="http://schemas.microsoft.com/office/powerpoint/2010/main" val="11199868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3">
                                            <p:txEl>
                                              <p:pRg st="0" end="0"/>
                                            </p:txEl>
                                          </p:spTgt>
                                        </p:tgtEl>
                                        <p:attrNameLst>
                                          <p:attrName>style.visibility</p:attrName>
                                        </p:attrNameLst>
                                      </p:cBhvr>
                                      <p:to>
                                        <p:strVal val="visible"/>
                                      </p:to>
                                    </p:set>
                                    <p:anim calcmode="lin" valueType="num">
                                      <p:cBhvr additive="base">
                                        <p:cTn id="13" dur="500" fill="hold"/>
                                        <p:tgtEl>
                                          <p:spTgt spid="2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3">
                                            <p:txEl>
                                              <p:pRg st="1" end="1"/>
                                            </p:txEl>
                                          </p:spTgt>
                                        </p:tgtEl>
                                        <p:attrNameLst>
                                          <p:attrName>style.visibility</p:attrName>
                                        </p:attrNameLst>
                                      </p:cBhvr>
                                      <p:to>
                                        <p:strVal val="visible"/>
                                      </p:to>
                                    </p:set>
                                    <p:anim calcmode="lin" valueType="num">
                                      <p:cBhvr additive="base">
                                        <p:cTn id="19" dur="500" fill="hold"/>
                                        <p:tgtEl>
                                          <p:spTgt spid="2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8C8CA"/>
        </a:solidFill>
        <a:effectLst/>
      </p:bgPr>
    </p:bg>
    <p:spTree>
      <p:nvGrpSpPr>
        <p:cNvPr id="1" name="">
          <a:extLst>
            <a:ext uri="{FF2B5EF4-FFF2-40B4-BE49-F238E27FC236}">
              <a16:creationId xmlns:a16="http://schemas.microsoft.com/office/drawing/2014/main" id="{1ECD7BC2-9B41-2095-81BA-9E9875750CD1}"/>
            </a:ext>
          </a:extLst>
        </p:cNvPr>
        <p:cNvGrpSpPr/>
        <p:nvPr/>
      </p:nvGrpSpPr>
      <p:grpSpPr>
        <a:xfrm>
          <a:off x="0" y="0"/>
          <a:ext cx="0" cy="0"/>
          <a:chOff x="0" y="0"/>
          <a:chExt cx="0" cy="0"/>
        </a:xfrm>
      </p:grpSpPr>
      <p:pic>
        <p:nvPicPr>
          <p:cNvPr id="8" name="Picture 5">
            <a:extLst>
              <a:ext uri="{FF2B5EF4-FFF2-40B4-BE49-F238E27FC236}">
                <a16:creationId xmlns:a16="http://schemas.microsoft.com/office/drawing/2014/main" id="{C36F4764-77EC-ECA2-852D-AE8F7728AA5A}"/>
              </a:ext>
            </a:extLst>
          </p:cNvPr>
          <p:cNvPicPr>
            <a:picLocks noChangeAspect="1"/>
          </p:cNvPicPr>
          <p:nvPr/>
        </p:nvPicPr>
        <p:blipFill>
          <a:blip r:embed="rId2">
            <a:extLst>
              <a:ext uri="{96DAC541-7B7A-43D3-8B79-37D633B846F1}">
                <asvg:svgBlip xmlns:asvg="http://schemas.microsoft.com/office/drawing/2016/SVG/main" r:embed="rId3"/>
              </a:ext>
            </a:extLst>
          </a:blip>
          <a:srcRect l="14685" t="16657" b="15558"/>
          <a:stretch/>
        </p:blipFill>
        <p:spPr>
          <a:xfrm>
            <a:off x="0" y="0"/>
            <a:ext cx="7168895" cy="6872198"/>
          </a:xfrm>
          <a:prstGeom prst="rect">
            <a:avLst/>
          </a:prstGeom>
        </p:spPr>
      </p:pic>
      <p:sp>
        <p:nvSpPr>
          <p:cNvPr id="9" name="Content Placeholder 2">
            <a:extLst>
              <a:ext uri="{FF2B5EF4-FFF2-40B4-BE49-F238E27FC236}">
                <a16:creationId xmlns:a16="http://schemas.microsoft.com/office/drawing/2014/main" id="{6884E1CE-A149-9D49-5B88-68C0D360200B}"/>
              </a:ext>
            </a:extLst>
          </p:cNvPr>
          <p:cNvSpPr txBox="1">
            <a:spLocks/>
          </p:cNvSpPr>
          <p:nvPr/>
        </p:nvSpPr>
        <p:spPr>
          <a:xfrm>
            <a:off x="914400" y="1838631"/>
            <a:ext cx="5181600" cy="449315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GB" sz="3600">
                <a:solidFill>
                  <a:schemeClr val="bg1"/>
                </a:solidFill>
                <a:latin typeface="RooneySans Regular" panose="020B0503040302060204" pitchFamily="34" charset="0"/>
              </a:rPr>
              <a:t>What should you do if you see someone having a seizure at school?</a:t>
            </a:r>
          </a:p>
        </p:txBody>
      </p:sp>
      <p:pic>
        <p:nvPicPr>
          <p:cNvPr id="10" name="Picture 5">
            <a:extLst>
              <a:ext uri="{FF2B5EF4-FFF2-40B4-BE49-F238E27FC236}">
                <a16:creationId xmlns:a16="http://schemas.microsoft.com/office/drawing/2014/main" id="{E068708F-FC2B-134E-C80C-4FE38357551E}"/>
              </a:ext>
            </a:extLst>
          </p:cNvPr>
          <p:cNvPicPr>
            <a:picLocks noChangeAspect="1"/>
          </p:cNvPicPr>
          <p:nvPr/>
        </p:nvPicPr>
        <p:blipFill>
          <a:blip r:embed="rId4">
            <a:extLst>
              <a:ext uri="{96DAC541-7B7A-43D3-8B79-37D633B846F1}">
                <asvg:svgBlip xmlns:asvg="http://schemas.microsoft.com/office/drawing/2016/SVG/main" r:embed="rId5"/>
              </a:ext>
            </a:extLst>
          </a:blip>
          <a:srcRect t="1065" b="908"/>
          <a:stretch/>
        </p:blipFill>
        <p:spPr>
          <a:xfrm rot="11700000" flipV="1">
            <a:off x="6535759" y="794745"/>
            <a:ext cx="7273908" cy="8602956"/>
          </a:xfrm>
          <a:prstGeom prst="rect">
            <a:avLst/>
          </a:prstGeom>
        </p:spPr>
      </p:pic>
      <p:sp>
        <p:nvSpPr>
          <p:cNvPr id="11" name="Title 1">
            <a:extLst>
              <a:ext uri="{FF2B5EF4-FFF2-40B4-BE49-F238E27FC236}">
                <a16:creationId xmlns:a16="http://schemas.microsoft.com/office/drawing/2014/main" id="{A8784205-D8E4-7D2A-2200-0D533124838B}"/>
              </a:ext>
            </a:extLst>
          </p:cNvPr>
          <p:cNvSpPr txBox="1">
            <a:spLocks/>
          </p:cNvSpPr>
          <p:nvPr/>
        </p:nvSpPr>
        <p:spPr>
          <a:xfrm>
            <a:off x="267837" y="335658"/>
            <a:ext cx="5399314" cy="10609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780"/>
              </a:lnSpc>
            </a:pPr>
            <a:r>
              <a:rPr lang="en-GB" sz="5400" b="1">
                <a:solidFill>
                  <a:srgbClr val="FDD616"/>
                </a:solidFill>
                <a:latin typeface="RooneySans Heavy" panose="020B0503040302060204" pitchFamily="34" charset="77"/>
              </a:rPr>
              <a:t>Question 4</a:t>
            </a:r>
          </a:p>
        </p:txBody>
      </p:sp>
      <p:sp>
        <p:nvSpPr>
          <p:cNvPr id="12" name="Title 1">
            <a:extLst>
              <a:ext uri="{FF2B5EF4-FFF2-40B4-BE49-F238E27FC236}">
                <a16:creationId xmlns:a16="http://schemas.microsoft.com/office/drawing/2014/main" id="{71F117CA-7974-64CA-D53A-9D40ACD4D179}"/>
              </a:ext>
            </a:extLst>
          </p:cNvPr>
          <p:cNvSpPr txBox="1">
            <a:spLocks/>
          </p:cNvSpPr>
          <p:nvPr/>
        </p:nvSpPr>
        <p:spPr>
          <a:xfrm>
            <a:off x="7997927" y="1493621"/>
            <a:ext cx="3893602" cy="6997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780"/>
              </a:lnSpc>
            </a:pPr>
            <a:r>
              <a:rPr lang="en-GB" sz="5400" b="1">
                <a:solidFill>
                  <a:srgbClr val="39277F"/>
                </a:solidFill>
                <a:latin typeface="RooneySans Heavy" panose="020B0503040302060204" pitchFamily="34" charset="77"/>
              </a:rPr>
              <a:t>Answer</a:t>
            </a:r>
          </a:p>
        </p:txBody>
      </p:sp>
      <p:pic>
        <p:nvPicPr>
          <p:cNvPr id="13" name="Picture 12">
            <a:extLst>
              <a:ext uri="{FF2B5EF4-FFF2-40B4-BE49-F238E27FC236}">
                <a16:creationId xmlns:a16="http://schemas.microsoft.com/office/drawing/2014/main" id="{3F0447BB-F0A3-AFF4-A2D5-262FA8213A4A}"/>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756550" y="-56186"/>
            <a:ext cx="4569562" cy="1249701"/>
          </a:xfrm>
          <a:prstGeom prst="rect">
            <a:avLst/>
          </a:prstGeom>
        </p:spPr>
      </p:pic>
      <p:sp>
        <p:nvSpPr>
          <p:cNvPr id="23" name="Content Placeholder 2">
            <a:extLst>
              <a:ext uri="{FF2B5EF4-FFF2-40B4-BE49-F238E27FC236}">
                <a16:creationId xmlns:a16="http://schemas.microsoft.com/office/drawing/2014/main" id="{DE859D3C-EB2C-752F-3554-046149F5F1CF}"/>
              </a:ext>
            </a:extLst>
          </p:cNvPr>
          <p:cNvSpPr txBox="1">
            <a:spLocks/>
          </p:cNvSpPr>
          <p:nvPr/>
        </p:nvSpPr>
        <p:spPr>
          <a:xfrm>
            <a:off x="8083295" y="2493477"/>
            <a:ext cx="3646590" cy="4380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400"/>
              </a:lnSpc>
              <a:buNone/>
            </a:pPr>
            <a:r>
              <a:rPr lang="en-GB" sz="3200">
                <a:solidFill>
                  <a:srgbClr val="39277F"/>
                </a:solidFill>
                <a:latin typeface="RooneySans Regular" panose="020B0503040302060204" pitchFamily="34" charset="0"/>
              </a:rPr>
              <a:t>Time the seizure, move dangerous objects, cushion their head, call 999 if it lasts for more than 5 minutes.</a:t>
            </a:r>
          </a:p>
          <a:p>
            <a:pPr marL="342900" indent="-342900">
              <a:lnSpc>
                <a:spcPts val="2320"/>
              </a:lnSpc>
              <a:buFont typeface="+mj-lt"/>
              <a:buAutoNum type="arabicPeriod"/>
            </a:pPr>
            <a:endParaRPr lang="en-GB" sz="1400">
              <a:solidFill>
                <a:srgbClr val="39277F"/>
              </a:solidFill>
              <a:latin typeface="RooneySans Light" panose="020B0303040302060204" pitchFamily="34" charset="77"/>
            </a:endParaRPr>
          </a:p>
        </p:txBody>
      </p:sp>
    </p:spTree>
    <p:extLst>
      <p:ext uri="{BB962C8B-B14F-4D97-AF65-F5344CB8AC3E}">
        <p14:creationId xmlns:p14="http://schemas.microsoft.com/office/powerpoint/2010/main" val="3545339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3">
                                            <p:txEl>
                                              <p:pRg st="0" end="0"/>
                                            </p:txEl>
                                          </p:spTgt>
                                        </p:tgtEl>
                                        <p:attrNameLst>
                                          <p:attrName>style.visibility</p:attrName>
                                        </p:attrNameLst>
                                      </p:cBhvr>
                                      <p:to>
                                        <p:strVal val="visible"/>
                                      </p:to>
                                    </p:set>
                                    <p:anim calcmode="lin" valueType="num">
                                      <p:cBhvr additive="base">
                                        <p:cTn id="13" dur="500" fill="hold"/>
                                        <p:tgtEl>
                                          <p:spTgt spid="2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8C8CA"/>
        </a:solidFill>
        <a:effectLst/>
      </p:bgPr>
    </p:bg>
    <p:spTree>
      <p:nvGrpSpPr>
        <p:cNvPr id="1" name="">
          <a:extLst>
            <a:ext uri="{FF2B5EF4-FFF2-40B4-BE49-F238E27FC236}">
              <a16:creationId xmlns:a16="http://schemas.microsoft.com/office/drawing/2014/main" id="{C97B9B9F-10DC-8427-0EF3-DBB8876CE9BB}"/>
            </a:ext>
          </a:extLst>
        </p:cNvPr>
        <p:cNvGrpSpPr/>
        <p:nvPr/>
      </p:nvGrpSpPr>
      <p:grpSpPr>
        <a:xfrm>
          <a:off x="0" y="0"/>
          <a:ext cx="0" cy="0"/>
          <a:chOff x="0" y="0"/>
          <a:chExt cx="0" cy="0"/>
        </a:xfrm>
      </p:grpSpPr>
      <p:pic>
        <p:nvPicPr>
          <p:cNvPr id="8" name="Picture 5">
            <a:extLst>
              <a:ext uri="{FF2B5EF4-FFF2-40B4-BE49-F238E27FC236}">
                <a16:creationId xmlns:a16="http://schemas.microsoft.com/office/drawing/2014/main" id="{619B9572-17A0-B440-D983-D10A44BDC791}"/>
              </a:ext>
            </a:extLst>
          </p:cNvPr>
          <p:cNvPicPr>
            <a:picLocks noChangeAspect="1"/>
          </p:cNvPicPr>
          <p:nvPr/>
        </p:nvPicPr>
        <p:blipFill>
          <a:blip r:embed="rId2">
            <a:extLst>
              <a:ext uri="{96DAC541-7B7A-43D3-8B79-37D633B846F1}">
                <asvg:svgBlip xmlns:asvg="http://schemas.microsoft.com/office/drawing/2016/SVG/main" r:embed="rId3"/>
              </a:ext>
            </a:extLst>
          </a:blip>
          <a:srcRect l="14685" t="16657" b="15558"/>
          <a:stretch/>
        </p:blipFill>
        <p:spPr>
          <a:xfrm>
            <a:off x="0" y="0"/>
            <a:ext cx="7168895" cy="6872198"/>
          </a:xfrm>
          <a:prstGeom prst="rect">
            <a:avLst/>
          </a:prstGeom>
        </p:spPr>
      </p:pic>
      <p:sp>
        <p:nvSpPr>
          <p:cNvPr id="9" name="Content Placeholder 2">
            <a:extLst>
              <a:ext uri="{FF2B5EF4-FFF2-40B4-BE49-F238E27FC236}">
                <a16:creationId xmlns:a16="http://schemas.microsoft.com/office/drawing/2014/main" id="{4A2E3845-F428-6CD8-0EEE-11DFB3396528}"/>
              </a:ext>
            </a:extLst>
          </p:cNvPr>
          <p:cNvSpPr txBox="1">
            <a:spLocks/>
          </p:cNvSpPr>
          <p:nvPr/>
        </p:nvSpPr>
        <p:spPr>
          <a:xfrm>
            <a:off x="1111045" y="1632155"/>
            <a:ext cx="4984955" cy="469963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GB" sz="3600">
                <a:solidFill>
                  <a:schemeClr val="bg1"/>
                </a:solidFill>
                <a:latin typeface="RooneySans Light"/>
              </a:rPr>
              <a:t>What are some good ways to support a friend with epilepsy at school?</a:t>
            </a:r>
          </a:p>
        </p:txBody>
      </p:sp>
      <p:pic>
        <p:nvPicPr>
          <p:cNvPr id="10" name="Picture 5">
            <a:extLst>
              <a:ext uri="{FF2B5EF4-FFF2-40B4-BE49-F238E27FC236}">
                <a16:creationId xmlns:a16="http://schemas.microsoft.com/office/drawing/2014/main" id="{6233ED09-2C4C-0C98-E2B7-5F033076436A}"/>
              </a:ext>
            </a:extLst>
          </p:cNvPr>
          <p:cNvPicPr>
            <a:picLocks noChangeAspect="1"/>
          </p:cNvPicPr>
          <p:nvPr/>
        </p:nvPicPr>
        <p:blipFill>
          <a:blip r:embed="rId4">
            <a:extLst>
              <a:ext uri="{96DAC541-7B7A-43D3-8B79-37D633B846F1}">
                <asvg:svgBlip xmlns:asvg="http://schemas.microsoft.com/office/drawing/2016/SVG/main" r:embed="rId5"/>
              </a:ext>
            </a:extLst>
          </a:blip>
          <a:srcRect t="1065" b="908"/>
          <a:stretch/>
        </p:blipFill>
        <p:spPr>
          <a:xfrm rot="11700000" flipV="1">
            <a:off x="6535759" y="794745"/>
            <a:ext cx="7273908" cy="8602956"/>
          </a:xfrm>
          <a:prstGeom prst="rect">
            <a:avLst/>
          </a:prstGeom>
        </p:spPr>
      </p:pic>
      <p:sp>
        <p:nvSpPr>
          <p:cNvPr id="11" name="Title 1">
            <a:extLst>
              <a:ext uri="{FF2B5EF4-FFF2-40B4-BE49-F238E27FC236}">
                <a16:creationId xmlns:a16="http://schemas.microsoft.com/office/drawing/2014/main" id="{582EF78A-096D-AD40-5C14-C180A4CA4B7B}"/>
              </a:ext>
            </a:extLst>
          </p:cNvPr>
          <p:cNvSpPr txBox="1">
            <a:spLocks/>
          </p:cNvSpPr>
          <p:nvPr/>
        </p:nvSpPr>
        <p:spPr>
          <a:xfrm>
            <a:off x="267837" y="335658"/>
            <a:ext cx="5399314" cy="10609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780"/>
              </a:lnSpc>
            </a:pPr>
            <a:r>
              <a:rPr lang="en-GB" sz="5400" b="1">
                <a:solidFill>
                  <a:srgbClr val="FDD616"/>
                </a:solidFill>
                <a:latin typeface="RooneySans Heavy" panose="020B0503040302060204" pitchFamily="34" charset="77"/>
              </a:rPr>
              <a:t>Question 5</a:t>
            </a:r>
          </a:p>
        </p:txBody>
      </p:sp>
      <p:sp>
        <p:nvSpPr>
          <p:cNvPr id="12" name="Title 1">
            <a:extLst>
              <a:ext uri="{FF2B5EF4-FFF2-40B4-BE49-F238E27FC236}">
                <a16:creationId xmlns:a16="http://schemas.microsoft.com/office/drawing/2014/main" id="{D4DC903A-CBF8-CB21-9350-3C8F80F94F71}"/>
              </a:ext>
            </a:extLst>
          </p:cNvPr>
          <p:cNvSpPr txBox="1">
            <a:spLocks/>
          </p:cNvSpPr>
          <p:nvPr/>
        </p:nvSpPr>
        <p:spPr>
          <a:xfrm>
            <a:off x="7997927" y="1493621"/>
            <a:ext cx="3893602" cy="6997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780"/>
              </a:lnSpc>
            </a:pPr>
            <a:r>
              <a:rPr lang="en-GB" sz="5400" b="1">
                <a:solidFill>
                  <a:srgbClr val="39277F"/>
                </a:solidFill>
                <a:latin typeface="RooneySans Heavy" panose="020B0503040302060204" pitchFamily="34" charset="77"/>
              </a:rPr>
              <a:t>Answer</a:t>
            </a:r>
          </a:p>
        </p:txBody>
      </p:sp>
      <p:pic>
        <p:nvPicPr>
          <p:cNvPr id="13" name="Picture 12">
            <a:extLst>
              <a:ext uri="{FF2B5EF4-FFF2-40B4-BE49-F238E27FC236}">
                <a16:creationId xmlns:a16="http://schemas.microsoft.com/office/drawing/2014/main" id="{B814CB71-43B7-DA61-1EB0-AB3A51A8186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756550" y="-56186"/>
            <a:ext cx="4569562" cy="1249701"/>
          </a:xfrm>
          <a:prstGeom prst="rect">
            <a:avLst/>
          </a:prstGeom>
        </p:spPr>
      </p:pic>
      <p:sp>
        <p:nvSpPr>
          <p:cNvPr id="23" name="Content Placeholder 2">
            <a:extLst>
              <a:ext uri="{FF2B5EF4-FFF2-40B4-BE49-F238E27FC236}">
                <a16:creationId xmlns:a16="http://schemas.microsoft.com/office/drawing/2014/main" id="{EC660503-626D-144E-4CF1-BAEB697B0CB4}"/>
              </a:ext>
            </a:extLst>
          </p:cNvPr>
          <p:cNvSpPr txBox="1">
            <a:spLocks/>
          </p:cNvSpPr>
          <p:nvPr/>
        </p:nvSpPr>
        <p:spPr>
          <a:xfrm>
            <a:off x="7997927" y="2566218"/>
            <a:ext cx="3893602" cy="43082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300"/>
              </a:lnSpc>
              <a:buNone/>
            </a:pPr>
            <a:r>
              <a:rPr lang="en-GB" sz="3200">
                <a:solidFill>
                  <a:srgbClr val="39277F"/>
                </a:solidFill>
                <a:latin typeface="RooneySans Light" panose="020B0303040302060204" pitchFamily="34" charset="77"/>
              </a:rPr>
              <a:t>Be kind and include them. Ask questions if you’re unsure. </a:t>
            </a:r>
          </a:p>
          <a:p>
            <a:pPr marL="0" indent="0">
              <a:lnSpc>
                <a:spcPts val="3300"/>
              </a:lnSpc>
              <a:buNone/>
            </a:pPr>
            <a:r>
              <a:rPr lang="en-GB" sz="3200">
                <a:solidFill>
                  <a:srgbClr val="39277F"/>
                </a:solidFill>
                <a:latin typeface="RooneySans Light" panose="020B0303040302060204" pitchFamily="34" charset="77"/>
              </a:rPr>
              <a:t>Don’t assume they can’t do things.</a:t>
            </a:r>
          </a:p>
          <a:p>
            <a:pPr marL="342900" indent="-342900">
              <a:lnSpc>
                <a:spcPts val="2320"/>
              </a:lnSpc>
              <a:buFont typeface="+mj-lt"/>
              <a:buAutoNum type="arabicPeriod"/>
            </a:pPr>
            <a:endParaRPr lang="en-GB" sz="3200">
              <a:solidFill>
                <a:srgbClr val="39277F"/>
              </a:solidFill>
              <a:latin typeface="RooneySans Light" panose="020B0303040302060204" pitchFamily="34" charset="77"/>
            </a:endParaRPr>
          </a:p>
        </p:txBody>
      </p:sp>
    </p:spTree>
    <p:extLst>
      <p:ext uri="{BB962C8B-B14F-4D97-AF65-F5344CB8AC3E}">
        <p14:creationId xmlns:p14="http://schemas.microsoft.com/office/powerpoint/2010/main" val="20572426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3">
                                            <p:txEl>
                                              <p:pRg st="0" end="0"/>
                                            </p:txEl>
                                          </p:spTgt>
                                        </p:tgtEl>
                                        <p:attrNameLst>
                                          <p:attrName>style.visibility</p:attrName>
                                        </p:attrNameLst>
                                      </p:cBhvr>
                                      <p:to>
                                        <p:strVal val="visible"/>
                                      </p:to>
                                    </p:set>
                                    <p:anim calcmode="lin" valueType="num">
                                      <p:cBhvr additive="base">
                                        <p:cTn id="13" dur="500" fill="hold"/>
                                        <p:tgtEl>
                                          <p:spTgt spid="2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3">
                                            <p:txEl>
                                              <p:pRg st="1" end="1"/>
                                            </p:txEl>
                                          </p:spTgt>
                                        </p:tgtEl>
                                        <p:attrNameLst>
                                          <p:attrName>style.visibility</p:attrName>
                                        </p:attrNameLst>
                                      </p:cBhvr>
                                      <p:to>
                                        <p:strVal val="visible"/>
                                      </p:to>
                                    </p:set>
                                    <p:anim calcmode="lin" valueType="num">
                                      <p:cBhvr additive="base">
                                        <p:cTn id="19" dur="500" fill="hold"/>
                                        <p:tgtEl>
                                          <p:spTgt spid="2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8C8CA"/>
        </a:solidFill>
        <a:effectLst/>
      </p:bgPr>
    </p:bg>
    <p:spTree>
      <p:nvGrpSpPr>
        <p:cNvPr id="1" name="">
          <a:extLst>
            <a:ext uri="{FF2B5EF4-FFF2-40B4-BE49-F238E27FC236}">
              <a16:creationId xmlns:a16="http://schemas.microsoft.com/office/drawing/2014/main" id="{BC3FDCAD-1FE2-F404-990D-0A8CBF545D4A}"/>
            </a:ext>
          </a:extLst>
        </p:cNvPr>
        <p:cNvGrpSpPr/>
        <p:nvPr/>
      </p:nvGrpSpPr>
      <p:grpSpPr>
        <a:xfrm>
          <a:off x="0" y="0"/>
          <a:ext cx="0" cy="0"/>
          <a:chOff x="0" y="0"/>
          <a:chExt cx="0" cy="0"/>
        </a:xfrm>
      </p:grpSpPr>
      <p:pic>
        <p:nvPicPr>
          <p:cNvPr id="3" name="Picture 5">
            <a:extLst>
              <a:ext uri="{FF2B5EF4-FFF2-40B4-BE49-F238E27FC236}">
                <a16:creationId xmlns:a16="http://schemas.microsoft.com/office/drawing/2014/main" id="{8CAC40C4-CDB1-8B69-354E-26D977A976DF}"/>
              </a:ext>
            </a:extLst>
          </p:cNvPr>
          <p:cNvPicPr>
            <a:picLocks noChangeAspect="1"/>
          </p:cNvPicPr>
          <p:nvPr/>
        </p:nvPicPr>
        <p:blipFill>
          <a:blip r:embed="rId2">
            <a:extLst>
              <a:ext uri="{96DAC541-7B7A-43D3-8B79-37D633B846F1}">
                <asvg:svgBlip xmlns:asvg="http://schemas.microsoft.com/office/drawing/2016/SVG/main" r:embed="rId3"/>
              </a:ext>
            </a:extLst>
          </a:blip>
          <a:srcRect l="14171" t="23055" r="832" b="23740"/>
          <a:stretch/>
        </p:blipFill>
        <p:spPr>
          <a:xfrm>
            <a:off x="0" y="0"/>
            <a:ext cx="9080500" cy="6858000"/>
          </a:xfrm>
          <a:prstGeom prst="rect">
            <a:avLst/>
          </a:prstGeom>
        </p:spPr>
      </p:pic>
      <p:sp>
        <p:nvSpPr>
          <p:cNvPr id="15" name="Title 1">
            <a:extLst>
              <a:ext uri="{FF2B5EF4-FFF2-40B4-BE49-F238E27FC236}">
                <a16:creationId xmlns:a16="http://schemas.microsoft.com/office/drawing/2014/main" id="{88703659-F0DB-D301-1CA7-4878F961B36B}"/>
              </a:ext>
            </a:extLst>
          </p:cNvPr>
          <p:cNvSpPr txBox="1">
            <a:spLocks/>
          </p:cNvSpPr>
          <p:nvPr/>
        </p:nvSpPr>
        <p:spPr>
          <a:xfrm>
            <a:off x="696686" y="1792805"/>
            <a:ext cx="5399314" cy="10609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780"/>
              </a:lnSpc>
            </a:pPr>
            <a:r>
              <a:rPr lang="en-GB" sz="5400" b="1">
                <a:solidFill>
                  <a:srgbClr val="FDD616"/>
                </a:solidFill>
                <a:latin typeface="RooneySans Heavy" panose="020B0503040302060204" pitchFamily="34" charset="77"/>
              </a:rPr>
              <a:t>Thank you for watching! </a:t>
            </a:r>
          </a:p>
        </p:txBody>
      </p:sp>
      <p:pic>
        <p:nvPicPr>
          <p:cNvPr id="2" name="Picture 1">
            <a:extLst>
              <a:ext uri="{FF2B5EF4-FFF2-40B4-BE49-F238E27FC236}">
                <a16:creationId xmlns:a16="http://schemas.microsoft.com/office/drawing/2014/main" id="{5B1E9B5F-D4D4-2904-C315-06E4EB2AC26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756550" y="5430214"/>
            <a:ext cx="4569562" cy="1249701"/>
          </a:xfrm>
          <a:prstGeom prst="rect">
            <a:avLst/>
          </a:prstGeom>
        </p:spPr>
      </p:pic>
      <p:sp>
        <p:nvSpPr>
          <p:cNvPr id="4" name="Content Placeholder 2">
            <a:extLst>
              <a:ext uri="{FF2B5EF4-FFF2-40B4-BE49-F238E27FC236}">
                <a16:creationId xmlns:a16="http://schemas.microsoft.com/office/drawing/2014/main" id="{99F6302A-1532-9B1F-E37E-CEB6A1CB8443}"/>
              </a:ext>
            </a:extLst>
          </p:cNvPr>
          <p:cNvSpPr txBox="1">
            <a:spLocks/>
          </p:cNvSpPr>
          <p:nvPr/>
        </p:nvSpPr>
        <p:spPr>
          <a:xfrm>
            <a:off x="696686" y="3259980"/>
            <a:ext cx="5018314" cy="20462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a:solidFill>
                  <a:schemeClr val="bg1"/>
                </a:solidFill>
                <a:latin typeface="RooneySans Light" panose="020B0303040302060204" pitchFamily="34" charset="77"/>
              </a:rPr>
              <a:t>We hope you’ve enjoyed learning more about epilepsy and hearing the stories of some inspiring young people.</a:t>
            </a:r>
          </a:p>
          <a:p>
            <a:pPr marL="0" indent="0">
              <a:buNone/>
            </a:pPr>
            <a:r>
              <a:rPr lang="en-GB" sz="2000">
                <a:solidFill>
                  <a:schemeClr val="bg1"/>
                </a:solidFill>
                <a:latin typeface="RooneySans Light" panose="020B0303040302060204" pitchFamily="34" charset="77"/>
              </a:rPr>
              <a:t>If you’re interested in finding out more or want to explore how to offer support, the next slide includes helpful resources and information.</a:t>
            </a:r>
          </a:p>
        </p:txBody>
      </p:sp>
    </p:spTree>
    <p:extLst>
      <p:ext uri="{BB962C8B-B14F-4D97-AF65-F5344CB8AC3E}">
        <p14:creationId xmlns:p14="http://schemas.microsoft.com/office/powerpoint/2010/main" val="684225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8C8CA"/>
        </a:solidFill>
        <a:effectLst/>
      </p:bgPr>
    </p:bg>
    <p:spTree>
      <p:nvGrpSpPr>
        <p:cNvPr id="1" name="">
          <a:extLst>
            <a:ext uri="{FF2B5EF4-FFF2-40B4-BE49-F238E27FC236}">
              <a16:creationId xmlns:a16="http://schemas.microsoft.com/office/drawing/2014/main" id="{18749335-46AC-706D-DEDC-46052C057686}"/>
            </a:ext>
          </a:extLst>
        </p:cNvPr>
        <p:cNvGrpSpPr/>
        <p:nvPr/>
      </p:nvGrpSpPr>
      <p:grpSpPr>
        <a:xfrm>
          <a:off x="0" y="0"/>
          <a:ext cx="0" cy="0"/>
          <a:chOff x="0" y="0"/>
          <a:chExt cx="0" cy="0"/>
        </a:xfrm>
      </p:grpSpPr>
      <p:pic>
        <p:nvPicPr>
          <p:cNvPr id="3" name="Picture 5">
            <a:extLst>
              <a:ext uri="{FF2B5EF4-FFF2-40B4-BE49-F238E27FC236}">
                <a16:creationId xmlns:a16="http://schemas.microsoft.com/office/drawing/2014/main" id="{3CD5C72A-276C-AAA8-9365-BEC57036BBD4}"/>
              </a:ext>
            </a:extLst>
          </p:cNvPr>
          <p:cNvPicPr>
            <a:picLocks noChangeAspect="1"/>
          </p:cNvPicPr>
          <p:nvPr/>
        </p:nvPicPr>
        <p:blipFill>
          <a:blip r:embed="rId2">
            <a:extLst>
              <a:ext uri="{96DAC541-7B7A-43D3-8B79-37D633B846F1}">
                <asvg:svgBlip xmlns:asvg="http://schemas.microsoft.com/office/drawing/2016/SVG/main" r:embed="rId3"/>
              </a:ext>
            </a:extLst>
          </a:blip>
          <a:srcRect l="14171" t="23055" r="832" b="23740"/>
          <a:stretch/>
        </p:blipFill>
        <p:spPr>
          <a:xfrm>
            <a:off x="0" y="0"/>
            <a:ext cx="9080500" cy="6858000"/>
          </a:xfrm>
          <a:prstGeom prst="rect">
            <a:avLst/>
          </a:prstGeom>
        </p:spPr>
      </p:pic>
      <p:sp>
        <p:nvSpPr>
          <p:cNvPr id="15" name="Title 1">
            <a:extLst>
              <a:ext uri="{FF2B5EF4-FFF2-40B4-BE49-F238E27FC236}">
                <a16:creationId xmlns:a16="http://schemas.microsoft.com/office/drawing/2014/main" id="{EA449418-D973-2F00-11D0-7588030A5C19}"/>
              </a:ext>
            </a:extLst>
          </p:cNvPr>
          <p:cNvSpPr txBox="1">
            <a:spLocks/>
          </p:cNvSpPr>
          <p:nvPr/>
        </p:nvSpPr>
        <p:spPr>
          <a:xfrm>
            <a:off x="696686" y="1372675"/>
            <a:ext cx="6091292" cy="10609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780"/>
              </a:lnSpc>
            </a:pPr>
            <a:r>
              <a:rPr lang="en-GB" sz="5400" b="1">
                <a:solidFill>
                  <a:srgbClr val="39277F"/>
                </a:solidFill>
                <a:latin typeface="RooneySans Heavy" panose="020B0503040302060204" pitchFamily="34" charset="77"/>
              </a:rPr>
              <a:t>More information can be found here</a:t>
            </a:r>
          </a:p>
        </p:txBody>
      </p:sp>
      <p:pic>
        <p:nvPicPr>
          <p:cNvPr id="2" name="Picture 1">
            <a:extLst>
              <a:ext uri="{FF2B5EF4-FFF2-40B4-BE49-F238E27FC236}">
                <a16:creationId xmlns:a16="http://schemas.microsoft.com/office/drawing/2014/main" id="{CBA8007B-8F82-AA4E-5E5A-D6C5CAEBA16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756550" y="5430214"/>
            <a:ext cx="4569562" cy="1249701"/>
          </a:xfrm>
          <a:prstGeom prst="rect">
            <a:avLst/>
          </a:prstGeom>
        </p:spPr>
      </p:pic>
      <p:sp>
        <p:nvSpPr>
          <p:cNvPr id="5" name="Content Placeholder 2">
            <a:extLst>
              <a:ext uri="{FF2B5EF4-FFF2-40B4-BE49-F238E27FC236}">
                <a16:creationId xmlns:a16="http://schemas.microsoft.com/office/drawing/2014/main" id="{B8067589-A139-C855-99F2-8627086FBEC1}"/>
              </a:ext>
            </a:extLst>
          </p:cNvPr>
          <p:cNvSpPr txBox="1">
            <a:spLocks/>
          </p:cNvSpPr>
          <p:nvPr/>
        </p:nvSpPr>
        <p:spPr>
          <a:xfrm>
            <a:off x="696686" y="5172636"/>
            <a:ext cx="5018314" cy="3481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solidFill>
                  <a:srgbClr val="39277F"/>
                </a:solidFill>
                <a:latin typeface="RooneySans Light" panose="020B0303040302060204" pitchFamily="34" charset="77"/>
              </a:rPr>
              <a:t>Find us on social media</a:t>
            </a:r>
          </a:p>
        </p:txBody>
      </p:sp>
      <p:pic>
        <p:nvPicPr>
          <p:cNvPr id="8" name="Graphic 7">
            <a:extLst>
              <a:ext uri="{FF2B5EF4-FFF2-40B4-BE49-F238E27FC236}">
                <a16:creationId xmlns:a16="http://schemas.microsoft.com/office/drawing/2014/main" id="{5A4116A1-E9A8-525A-A5AF-DC499B7D54E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8549" y="5616267"/>
            <a:ext cx="397700" cy="372292"/>
          </a:xfrm>
          <a:prstGeom prst="rect">
            <a:avLst/>
          </a:prstGeom>
        </p:spPr>
      </p:pic>
      <p:pic>
        <p:nvPicPr>
          <p:cNvPr id="10" name="Graphic 9">
            <a:extLst>
              <a:ext uri="{FF2B5EF4-FFF2-40B4-BE49-F238E27FC236}">
                <a16:creationId xmlns:a16="http://schemas.microsoft.com/office/drawing/2014/main" id="{F2F3F651-43D3-DEA3-5319-1B433522D61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33389" y="5616267"/>
            <a:ext cx="397700" cy="397700"/>
          </a:xfrm>
          <a:prstGeom prst="rect">
            <a:avLst/>
          </a:prstGeom>
        </p:spPr>
      </p:pic>
      <p:pic>
        <p:nvPicPr>
          <p:cNvPr id="12" name="Graphic 11">
            <a:extLst>
              <a:ext uri="{FF2B5EF4-FFF2-40B4-BE49-F238E27FC236}">
                <a16:creationId xmlns:a16="http://schemas.microsoft.com/office/drawing/2014/main" id="{B5CE9E1C-4215-8A58-331C-6F95272BF46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877085" y="5616267"/>
            <a:ext cx="397700" cy="397700"/>
          </a:xfrm>
          <a:prstGeom prst="rect">
            <a:avLst/>
          </a:prstGeom>
        </p:spPr>
      </p:pic>
      <p:pic>
        <p:nvPicPr>
          <p:cNvPr id="7" name="Picture 6" descr="A yellow and blue qr code&#10;&#10;AI-generated content may be incorrect.">
            <a:extLst>
              <a:ext uri="{FF2B5EF4-FFF2-40B4-BE49-F238E27FC236}">
                <a16:creationId xmlns:a16="http://schemas.microsoft.com/office/drawing/2014/main" id="{58A248C9-C87F-CA39-5A29-27A598C12D8E}"/>
              </a:ext>
            </a:extLst>
          </p:cNvPr>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a:xfrm>
            <a:off x="822637" y="2989006"/>
            <a:ext cx="2108895" cy="2070586"/>
          </a:xfrm>
          <a:prstGeom prst="rect">
            <a:avLst/>
          </a:prstGeom>
        </p:spPr>
      </p:pic>
    </p:spTree>
    <p:extLst>
      <p:ext uri="{BB962C8B-B14F-4D97-AF65-F5344CB8AC3E}">
        <p14:creationId xmlns:p14="http://schemas.microsoft.com/office/powerpoint/2010/main" val="42146471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7CACA"/>
        </a:solidFill>
        <a:ln w="29891" cap="flat">
          <a:noFill/>
          <a:prstDash val="solid"/>
          <a:miter/>
        </a:ln>
      </a:spPr>
      <a:bodyPr rtlCol="0" anchor="ctr"/>
      <a:lstStyle>
        <a:defPPr algn="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5fa39bc-6493-437d-bfd6-2500196d6a51" xsi:nil="true"/>
    <lcf76f155ced4ddcb4097134ff3c332f xmlns="9b7f6788-6088-4224-841c-a432c7b02de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90131768A961A42949E8AC5B4044773" ma:contentTypeVersion="17" ma:contentTypeDescription="Create a new document." ma:contentTypeScope="" ma:versionID="b50bbfe03b8fc473c21803be45e2b808">
  <xsd:schema xmlns:xsd="http://www.w3.org/2001/XMLSchema" xmlns:xs="http://www.w3.org/2001/XMLSchema" xmlns:p="http://schemas.microsoft.com/office/2006/metadata/properties" xmlns:ns2="9b7f6788-6088-4224-841c-a432c7b02de1" xmlns:ns3="b5fa39bc-6493-437d-bfd6-2500196d6a51" targetNamespace="http://schemas.microsoft.com/office/2006/metadata/properties" ma:root="true" ma:fieldsID="aae988f1316bca3a05218f160883e6ae" ns2:_="" ns3:_="">
    <xsd:import namespace="9b7f6788-6088-4224-841c-a432c7b02de1"/>
    <xsd:import namespace="b5fa39bc-6493-437d-bfd6-2500196d6a5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f6788-6088-4224-841c-a432c7b02d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584225a0-67b9-4df3-ba63-c30cc3ecd9e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5fa39bc-6493-437d-bfd6-2500196d6a5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71cf8b03-c2a1-49a0-8be2-44ff74acbec4}" ma:internalName="TaxCatchAll" ma:showField="CatchAllData" ma:web="b5fa39bc-6493-437d-bfd6-2500196d6a5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B0C2354-710B-494A-A86C-385B6EFE6503}">
  <ds:schemaRef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9b7f6788-6088-4224-841c-a432c7b02de1"/>
    <ds:schemaRef ds:uri="http://purl.org/dc/dcmitype/"/>
    <ds:schemaRef ds:uri="http://www.w3.org/XML/1998/namespace"/>
    <ds:schemaRef ds:uri="b5fa39bc-6493-437d-bfd6-2500196d6a51"/>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38DEC18A-14B6-41C0-AC51-734D8A16FCCA}">
  <ds:schemaRefs>
    <ds:schemaRef ds:uri="http://schemas.microsoft.com/sharepoint/v3/contenttype/forms"/>
  </ds:schemaRefs>
</ds:datastoreItem>
</file>

<file path=customXml/itemProps3.xml><?xml version="1.0" encoding="utf-8"?>
<ds:datastoreItem xmlns:ds="http://schemas.openxmlformats.org/officeDocument/2006/customXml" ds:itemID="{ABC4D1B9-82AA-4FAB-9A12-2F37A4D02D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7f6788-6088-4224-841c-a432c7b02de1"/>
    <ds:schemaRef ds:uri="b5fa39bc-6493-437d-bfd6-2500196d6a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11ec925-5971-49a7-8d1d-462f50387b42}" enabled="0" method="" siteId="{211ec925-5971-49a7-8d1d-462f50387b42}" removed="1"/>
</clbl:labelList>
</file>

<file path=docProps/app.xml><?xml version="1.0" encoding="utf-8"?>
<Properties xmlns="http://schemas.openxmlformats.org/officeDocument/2006/extended-properties" xmlns:vt="http://schemas.openxmlformats.org/officeDocument/2006/docPropsVTypes">
  <TotalTime>3</TotalTime>
  <Words>1061</Words>
  <Application>Microsoft Office PowerPoint</Application>
  <PresentationFormat>Widescreen</PresentationFormat>
  <Paragraphs>85</Paragraphs>
  <Slides>19</Slides>
  <Notes>2</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Aptos</vt:lpstr>
      <vt:lpstr>Aptos Display</vt:lpstr>
      <vt:lpstr>Arial</vt:lpstr>
      <vt:lpstr>RooneySans Bold</vt:lpstr>
      <vt:lpstr>RooneySans Heavy</vt:lpstr>
      <vt:lpstr>RooneySans Light</vt:lpstr>
      <vt:lpstr>RooneySans Regular</vt:lpstr>
      <vt:lpstr>Office Theme</vt:lpstr>
      <vt:lpstr>PowerPoint Presentation</vt:lpstr>
      <vt:lpstr>Welcome to  our assembly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Cameron Davies</dc:creator>
  <cp:lastModifiedBy>Kath Horgan</cp:lastModifiedBy>
  <cp:revision>3</cp:revision>
  <dcterms:created xsi:type="dcterms:W3CDTF">2025-04-17T08:45:17Z</dcterms:created>
  <dcterms:modified xsi:type="dcterms:W3CDTF">2026-02-26T14:11:05Z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0x010100B90131768A961A42949E8AC5B4044773</vt:lpwstr>
  </property>
  <property fmtid="{D5CDD505-2E9C-101B-9397-08002B2CF9AE}" pid="3" name="MediaServiceImageTags">
    <vt:lpwstr/>
  </property>
</Properties>
</file>