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6" r:id="rId5"/>
    <p:sldId id="257" r:id="rId6"/>
    <p:sldId id="258" r:id="rId7"/>
    <p:sldId id="259" r:id="rId8"/>
    <p:sldId id="260" r:id="rId9"/>
    <p:sldId id="261" r:id="rId10"/>
    <p:sldId id="277" r:id="rId11"/>
    <p:sldId id="271" r:id="rId12"/>
    <p:sldId id="272" r:id="rId13"/>
    <p:sldId id="273" r:id="rId14"/>
    <p:sldId id="274" r:id="rId15"/>
    <p:sldId id="267" r:id="rId16"/>
    <p:sldId id="268" r:id="rId17"/>
    <p:sldId id="280" r:id="rId18"/>
    <p:sldId id="279" r:id="rId19"/>
    <p:sldId id="278" r:id="rId20"/>
    <p:sldId id="281" r:id="rId21"/>
    <p:sldId id="275" r:id="rId22"/>
    <p:sldId id="27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9439C0C-46AE-795C-8E70-BD71A9575689}" name="Catherine Hodder" initials="CH" userId="S::chodder@youngepilepsy.org.uk::2cce5721-c1b7-4ea0-87b7-9d607dc5ed3a" providerId="AD"/>
  <p188:author id="{904E4A55-9D68-0116-387B-1C2A3FBC8878}" name="Cameron Davies" initials="CD" userId="S::cdavies@youngepilepsy.org.uk::e23df099-ebe7-4bef-8dd1-0bb787a77517" providerId="AD"/>
  <p188:author id="{939DF387-FA1B-2F5D-82AB-D199E62A0C11}" name="Camilla Baker" initials="CB" userId="S::cbaker@youngepilepsy.org.uk::e2f19451-b5e2-4f41-9f25-dfec5c2c90f6" providerId="AD"/>
  <p188:author id="{707B5099-8B3D-D0FF-FA87-D6971A202FC2}" name="Kath Horgan" initials="KH" userId="S::khorgan@youngepilepsy.org.uk::eae4cc3f-30e9-4e13-b4b2-994c584a0fed" providerId="AD"/>
  <p188:author id="{77D35DC6-19A2-3729-EEF4-68F945F35AA4}" name="Harky Kalsi" initials="HK" userId="9683576d4e43aef3" providerId="Windows Live"/>
  <p188:author id="{C484A0CE-7B0E-27F2-65FB-D2521BCD0CB0}" name="Rebecca Gouldbourne" initials="RG" userId="S::rgouldbourne@youngepilepsy.org.uk::177111bc-fe0d-4b48-b011-ab3189868f9e" providerId="AD"/>
  <p188:author id="{75C851FD-4C8A-174A-B3BD-C6D0E0FFE876}" name="Cameron Matthews" initials="CM" userId="S::cmatthews@youngepilepsy.org.uk::e23df099-ebe7-4bef-8dd1-0bb787a7751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277F"/>
    <a:srgbClr val="FDD616"/>
    <a:srgbClr val="78C8CA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42" y="2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7CF97-640C-BF4C-A40A-A2F33DE1756C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031D12-779F-5241-9DFA-7605D891C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502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031D12-779F-5241-9DFA-7605D891C2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702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031D12-779F-5241-9DFA-7605D891C2C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77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DD7E2-617E-6EEC-9CF0-B2120008DB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3ADCC6-AC41-DAD7-1812-550C2C881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9E1239-C603-A70F-2AB3-472DEE14D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C46-7C1C-44E5-AAA3-C497F090E47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F1D12-7436-645C-9FA5-BB1D7FDC2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9729-704F-A6C7-D179-03D07146F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C37A-A7D6-44D8-9020-27B808F30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380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544DB-7893-AF58-FB2E-E1D17A5E7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63DAE-7CD9-AB70-5677-511F49B1FA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39C0A-8649-6A51-E7FE-60BE9C91A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C46-7C1C-44E5-AAA3-C497F090E47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234D0-98D9-4AE7-FA20-9259C9A8C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69A15D-1972-4875-8DC5-DE076A73F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C37A-A7D6-44D8-9020-27B808F30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4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43E57-F11E-C423-8272-1A11502A6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6F30CE-CFFF-085F-836D-DF41E8F77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0B8D24-0B30-7EC0-A806-8AF85E59A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C46-7C1C-44E5-AAA3-C497F090E47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081A8-991E-68A2-DA82-DE2E9EA15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86498-0C55-5602-7BBC-3D2F38A7A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C37A-A7D6-44D8-9020-27B808F30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550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1D878-1315-A321-4044-C8DFB1483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45271-C9FE-5982-8262-E3449F9103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EFF8D3-35FF-1ADB-0A35-E44234090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8C3EF1-C6ED-0288-9BE5-E1D70BFF3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C46-7C1C-44E5-AAA3-C497F090E47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AC0712-0472-B7E1-00FF-21694FF74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E8C2BE-6B15-2138-235C-B8E9913A3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C37A-A7D6-44D8-9020-27B808F30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8800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B629D-EA54-9696-C8C6-88971A46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3099C-78F7-B284-DD3A-8607F8FA6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C544D7-1DB6-C195-7B6A-48BB868E57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4F05C3-2659-F9CB-D16B-87081EF69A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E262DA-EDAD-922B-9CE8-D6652C8990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8CD4B2-534A-51B7-8175-2BE59801C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C46-7C1C-44E5-AAA3-C497F090E47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F2ECBA-05EF-7DCA-67CE-C84923DC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A71331-21CF-2E42-4A3F-D905445EB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C37A-A7D6-44D8-9020-27B808F30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5553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6C56B-BD94-4EE1-E4F8-E3F67E6D8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B53115-24D6-F713-9A95-6C2E3A340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C46-7C1C-44E5-AAA3-C497F090E47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83B471-E98E-D2D0-C7F0-3B7A81406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9F7E38-2E2D-AAF3-5F17-8958916EB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C37A-A7D6-44D8-9020-27B808F30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875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668078-532E-531F-DD74-BCFEFF98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C46-7C1C-44E5-AAA3-C497F090E47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66151-C79A-4485-17F4-43EDFADFE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14C5CA-647F-98C1-4E0F-89D6BB709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C37A-A7D6-44D8-9020-27B808F30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295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EE939-0B68-78A8-624C-7C6B11E93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5B05E-D4CD-0724-04B8-80F6FA72D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19283-21BF-CC92-A843-799D9FDB5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BBDAF1-F602-E11B-0248-47FCAB930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C46-7C1C-44E5-AAA3-C497F090E47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B54406-CCF5-08DB-D8DC-04DB3CE75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AFD8D8-D5ED-A539-0669-8C6A42ED6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C37A-A7D6-44D8-9020-27B808F30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122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06BEF-C9C4-AAFF-C53F-B0D83BACB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FF2FEF-C26E-1625-1879-DDEED70D3D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42A41-E50B-18CA-D860-AF357CAE6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923D35-284D-3EA5-1F82-438198066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C46-7C1C-44E5-AAA3-C497F090E47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0CCFDF-AC0D-E3EF-39E0-76DBE8912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CE732B-CE8F-E7BD-116C-A59B2A3C1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C37A-A7D6-44D8-9020-27B808F30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227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243C1-7ABA-5B83-8B59-6610C8CF2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11BC7E-22FD-BD33-0376-9A6C0440F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E460B3-D0D8-64E9-DCF0-91D19AD9F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C46-7C1C-44E5-AAA3-C497F090E47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FEF7F7-9859-70D4-5B37-A6840ED4D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F3721-47DB-3331-3336-377A1AA1A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C37A-A7D6-44D8-9020-27B808F30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9898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194D44-9FC2-B2F7-DA79-EC51424A5B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02DA39-88CD-B4FA-78AD-A5FAE4C225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6F213-2A16-C5EE-03F4-FE5DD7659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50C46-7C1C-44E5-AAA3-C497F090E47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B2BDA-7000-0D9D-57E0-B75DCBEFB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26F49-B234-F298-EA66-79513D497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EC37A-A7D6-44D8-9020-27B808F30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2116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ED46DB-77A6-07A9-7243-9C095A230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FB821-290A-B44B-FBA5-3EBDBD1060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C0316-DE47-7450-33BF-FFA7DF0C7E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050C46-7C1C-44E5-AAA3-C497F090E47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93E5F-E8BE-A06E-4903-A1452216A7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CC4CE-E597-4996-B9C0-6E1373828E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CEC37A-A7D6-44D8-9020-27B808F309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726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3.pn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27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14007F4-B310-9022-6EE5-E31D2D7B2FC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726" y="2964371"/>
            <a:ext cx="3525139" cy="38986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168CAE-4703-E400-100D-93DFAC639B7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7294" y="0"/>
            <a:ext cx="5884706" cy="50362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EE3598-7655-C2EE-F050-B8E1D3B63A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4355" b="14355"/>
          <a:stretch/>
        </p:blipFill>
        <p:spPr>
          <a:xfrm>
            <a:off x="-174170" y="-1"/>
            <a:ext cx="7973146" cy="6858001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4452764-A7B2-2369-3E8C-6D707250D8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3059" y="3807478"/>
            <a:ext cx="5318687" cy="665379"/>
          </a:xfrm>
        </p:spPr>
        <p:txBody>
          <a:bodyPr/>
          <a:lstStyle/>
          <a:p>
            <a:pPr algn="l"/>
            <a:r>
              <a:rPr lang="en-GB" sz="2000" dirty="0">
                <a:solidFill>
                  <a:srgbClr val="39277F"/>
                </a:solidFill>
                <a:latin typeface="RooneySans Light" panose="020B0303040302060204" pitchFamily="34" charset="77"/>
              </a:rPr>
              <a:t>This session has been designed by young people living with epilepsy.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503552-D44A-6717-4526-E835C290B99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1369" y="5467259"/>
            <a:ext cx="4569562" cy="12497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1DA1F51-068B-B2FB-A2D1-2E53703E95B1}"/>
              </a:ext>
            </a:extLst>
          </p:cNvPr>
          <p:cNvSpPr txBox="1"/>
          <p:nvPr/>
        </p:nvSpPr>
        <p:spPr>
          <a:xfrm>
            <a:off x="930647" y="1771161"/>
            <a:ext cx="6342844" cy="1988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7100"/>
              </a:lnSpc>
            </a:pPr>
            <a:r>
              <a:rPr lang="en-GB" sz="8800" b="1" dirty="0">
                <a:solidFill>
                  <a:srgbClr val="39277F"/>
                </a:solidFill>
                <a:latin typeface="RooneySans Heavy" panose="020B0503040302060204" pitchFamily="34" charset="77"/>
              </a:rPr>
              <a:t>Epilepsy Awareness 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38339502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rectangle&#10;&#10;Description automatically generated">
            <a:extLst>
              <a:ext uri="{FF2B5EF4-FFF2-40B4-BE49-F238E27FC236}">
                <a16:creationId xmlns:a16="http://schemas.microsoft.com/office/drawing/2014/main" id="{2D87A45F-4BB4-480E-82DD-DFD9427E59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735442" y="-731047"/>
            <a:ext cx="6858000" cy="83200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2BCA13-227F-3BF9-A670-0E9B568D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686" y="996497"/>
            <a:ext cx="5399314" cy="1060903"/>
          </a:xfrm>
        </p:spPr>
        <p:txBody>
          <a:bodyPr>
            <a:noAutofit/>
          </a:bodyPr>
          <a:lstStyle/>
          <a:p>
            <a:pPr>
              <a:lnSpc>
                <a:spcPts val="4780"/>
              </a:lnSpc>
            </a:pPr>
            <a:r>
              <a:rPr lang="en-GB" sz="5400" b="1">
                <a:solidFill>
                  <a:srgbClr val="FDD616"/>
                </a:solidFill>
                <a:latin typeface="RooneySans Heavy" panose="020B0503040302060204" pitchFamily="34" charset="77"/>
              </a:rPr>
              <a:t>Welcome to </a:t>
            </a:r>
            <a:br>
              <a:rPr lang="en-GB" sz="5400" b="1">
                <a:solidFill>
                  <a:srgbClr val="FDD616"/>
                </a:solidFill>
                <a:latin typeface="RooneySans Heavy" panose="020B0503040302060204" pitchFamily="34" charset="77"/>
              </a:rPr>
            </a:br>
            <a:r>
              <a:rPr lang="en-GB" sz="5400" b="1">
                <a:solidFill>
                  <a:srgbClr val="FDD616"/>
                </a:solidFill>
                <a:latin typeface="RooneySans Heavy" panose="020B0503040302060204" pitchFamily="34" charset="77"/>
              </a:rPr>
              <a:t>our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32FE1-9401-CA7E-C407-41A690072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686" y="2416710"/>
            <a:ext cx="6040091" cy="3722834"/>
          </a:xfrm>
        </p:spPr>
        <p:txBody>
          <a:bodyPr>
            <a:normAutofit/>
          </a:bodyPr>
          <a:lstStyle/>
          <a:p>
            <a:pPr marL="0" indent="0">
              <a:lnSpc>
                <a:spcPts val="2200"/>
              </a:lnSpc>
              <a:buNone/>
            </a:pPr>
            <a:r>
              <a:rPr lang="en-GB" sz="1800" dirty="0">
                <a:solidFill>
                  <a:schemeClr val="bg1"/>
                </a:solidFill>
                <a:latin typeface="RooneySans Light" panose="020B0303040302060204" pitchFamily="34" charset="77"/>
              </a:rPr>
              <a:t>Young Epilepsy Loud in London (YELL) is a project for young people aged 13-25 who live with epilepsy in London.</a:t>
            </a:r>
          </a:p>
          <a:p>
            <a:pPr marL="0" indent="0">
              <a:lnSpc>
                <a:spcPts val="2200"/>
              </a:lnSpc>
              <a:buNone/>
            </a:pPr>
            <a:r>
              <a:rPr lang="en-GB" sz="1800" dirty="0">
                <a:solidFill>
                  <a:schemeClr val="bg1"/>
                </a:solidFill>
                <a:latin typeface="RooneySans Light" panose="020B0303040302060204" pitchFamily="34" charset="77"/>
              </a:rPr>
              <a:t>We've been working together to share our stories and create this presentation to help you understand what it's like to grow up with epilepsy. </a:t>
            </a:r>
            <a:r>
              <a:rPr lang="en-GB" sz="1800">
                <a:solidFill>
                  <a:schemeClr val="bg1"/>
                </a:solidFill>
                <a:latin typeface="RooneySans Light" panose="020B0303040302060204" pitchFamily="34" charset="77"/>
              </a:rPr>
              <a:t>Our goal is to raise awareness and show you how you can support your classmates who have epilepsy.</a:t>
            </a:r>
          </a:p>
          <a:p>
            <a:pPr marL="0" indent="0">
              <a:lnSpc>
                <a:spcPts val="2200"/>
              </a:lnSpc>
              <a:buNone/>
            </a:pPr>
            <a:r>
              <a:rPr lang="en-GB" sz="1800" dirty="0">
                <a:solidFill>
                  <a:schemeClr val="bg1"/>
                </a:solidFill>
                <a:latin typeface="RooneySans Light" panose="020B0303040302060204" pitchFamily="34" charset="77"/>
              </a:rPr>
              <a:t>We hope you find this presentation interesting and learn something new. By the end, you'll know more about epilepsy and how to be a great friend to someone living with it.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65C9B1-4E77-F73B-F2F7-4AA1C9EDD4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-56186"/>
            <a:ext cx="4569562" cy="1249701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058861EA-C263-842F-DABA-94CB47635778}"/>
              </a:ext>
            </a:extLst>
          </p:cNvPr>
          <p:cNvSpPr/>
          <p:nvPr/>
        </p:nvSpPr>
        <p:spPr>
          <a:xfrm>
            <a:off x="6736777" y="1401428"/>
            <a:ext cx="5474316" cy="6370971"/>
          </a:xfrm>
          <a:custGeom>
            <a:avLst/>
            <a:gdLst>
              <a:gd name="connsiteX0" fmla="*/ 4262883 w 4270096"/>
              <a:gd name="connsiteY0" fmla="*/ 2133613 h 4932622"/>
              <a:gd name="connsiteX1" fmla="*/ 4270096 w 4270096"/>
              <a:gd name="connsiteY1" fmla="*/ 1978112 h 4932622"/>
              <a:gd name="connsiteX2" fmla="*/ 2351438 w 4270096"/>
              <a:gd name="connsiteY2" fmla="*/ 3616 h 4932622"/>
              <a:gd name="connsiteX3" fmla="*/ 2297341 w 4270096"/>
              <a:gd name="connsiteY3" fmla="*/ 0 h 4932622"/>
              <a:gd name="connsiteX4" fmla="*/ 1092770 w 4270096"/>
              <a:gd name="connsiteY4" fmla="*/ 412257 h 4932622"/>
              <a:gd name="connsiteX5" fmla="*/ 0 w 4270096"/>
              <a:gd name="connsiteY5" fmla="*/ 2466311 h 4932622"/>
              <a:gd name="connsiteX6" fmla="*/ 2459633 w 4270096"/>
              <a:gd name="connsiteY6" fmla="*/ 4932622 h 4932622"/>
              <a:gd name="connsiteX7" fmla="*/ 3754367 w 4270096"/>
              <a:gd name="connsiteY7" fmla="*/ 4563761 h 4932622"/>
              <a:gd name="connsiteX8" fmla="*/ 3620926 w 4270096"/>
              <a:gd name="connsiteY8" fmla="*/ 4570993 h 4932622"/>
              <a:gd name="connsiteX9" fmla="*/ 2510124 w 4270096"/>
              <a:gd name="connsiteY9" fmla="*/ 3941759 h 4932622"/>
              <a:gd name="connsiteX10" fmla="*/ 4262883 w 4270096"/>
              <a:gd name="connsiteY10" fmla="*/ 2133613 h 493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70096" h="4932622">
                <a:moveTo>
                  <a:pt x="4262883" y="2133613"/>
                </a:moveTo>
                <a:cubicBezTo>
                  <a:pt x="4266490" y="2082984"/>
                  <a:pt x="4270096" y="2028740"/>
                  <a:pt x="4270096" y="1978112"/>
                </a:cubicBezTo>
                <a:cubicBezTo>
                  <a:pt x="4270096" y="904073"/>
                  <a:pt x="3415356" y="32547"/>
                  <a:pt x="2351438" y="3616"/>
                </a:cubicBezTo>
                <a:cubicBezTo>
                  <a:pt x="2333406" y="3616"/>
                  <a:pt x="2315373" y="0"/>
                  <a:pt x="2297341" y="0"/>
                </a:cubicBezTo>
                <a:cubicBezTo>
                  <a:pt x="1842922" y="0"/>
                  <a:pt x="1428174" y="155501"/>
                  <a:pt x="1092770" y="412257"/>
                </a:cubicBezTo>
                <a:cubicBezTo>
                  <a:pt x="436387" y="853445"/>
                  <a:pt x="0" y="1609250"/>
                  <a:pt x="0" y="2466311"/>
                </a:cubicBezTo>
                <a:cubicBezTo>
                  <a:pt x="0" y="3829653"/>
                  <a:pt x="1099983" y="4932622"/>
                  <a:pt x="2459633" y="4932622"/>
                </a:cubicBezTo>
                <a:cubicBezTo>
                  <a:pt x="2935691" y="4932622"/>
                  <a:pt x="3379291" y="4795203"/>
                  <a:pt x="3754367" y="4563761"/>
                </a:cubicBezTo>
                <a:cubicBezTo>
                  <a:pt x="3711089" y="4567377"/>
                  <a:pt x="3667811" y="4570993"/>
                  <a:pt x="3620926" y="4570993"/>
                </a:cubicBezTo>
                <a:cubicBezTo>
                  <a:pt x="3148475" y="4570993"/>
                  <a:pt x="2737334" y="4317853"/>
                  <a:pt x="2510124" y="3941759"/>
                </a:cubicBezTo>
                <a:cubicBezTo>
                  <a:pt x="3451421" y="3836886"/>
                  <a:pt x="4190753" y="3077465"/>
                  <a:pt x="4262883" y="2133613"/>
                </a:cubicBezTo>
                <a:close/>
              </a:path>
            </a:pathLst>
          </a:custGeom>
          <a:blipFill dpi="0" rotWithShape="0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60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542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rectangle&#10;&#10;Description automatically generated">
            <a:extLst>
              <a:ext uri="{FF2B5EF4-FFF2-40B4-BE49-F238E27FC236}">
                <a16:creationId xmlns:a16="http://schemas.microsoft.com/office/drawing/2014/main" id="{3BCF0F6F-C705-3523-1ECC-917BEFFCF98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735442" y="-731047"/>
            <a:ext cx="6858000" cy="83200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4DE7E1B-5470-5DD9-E374-A746A8D33E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-56186"/>
            <a:ext cx="4569562" cy="12497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E61E78-FBBC-371E-064C-5D321C6DA6C9}"/>
              </a:ext>
            </a:extLst>
          </p:cNvPr>
          <p:cNvSpPr txBox="1">
            <a:spLocks/>
          </p:cNvSpPr>
          <p:nvPr/>
        </p:nvSpPr>
        <p:spPr>
          <a:xfrm>
            <a:off x="696686" y="1764345"/>
            <a:ext cx="5399314" cy="1060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780"/>
              </a:lnSpc>
            </a:pPr>
            <a:r>
              <a:rPr lang="en-GB" sz="5400" b="1">
                <a:solidFill>
                  <a:srgbClr val="FDD616"/>
                </a:solidFill>
                <a:latin typeface="RooneySans Heavy" panose="020B0503040302060204" pitchFamily="34" charset="77"/>
              </a:rPr>
              <a:t>What is Epilepsy?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756D22A-473D-264E-98C5-79373397F3E9}"/>
              </a:ext>
            </a:extLst>
          </p:cNvPr>
          <p:cNvSpPr txBox="1">
            <a:spLocks/>
          </p:cNvSpPr>
          <p:nvPr/>
        </p:nvSpPr>
        <p:spPr>
          <a:xfrm>
            <a:off x="696687" y="3184558"/>
            <a:ext cx="4860052" cy="22807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>
                <a:solidFill>
                  <a:schemeClr val="bg1"/>
                </a:solidFill>
                <a:effectLst/>
                <a:latin typeface="RooneySans Light"/>
              </a:rPr>
              <a:t>Epilepsy is a neurological condition that disrupts the normal electrical activity our brains use to communicate with the rest of the body. This disruption causes repeated seizures.</a:t>
            </a:r>
          </a:p>
          <a:p>
            <a:r>
              <a:rPr lang="en-GB" sz="2000">
                <a:solidFill>
                  <a:schemeClr val="bg1"/>
                </a:solidFill>
                <a:effectLst/>
                <a:latin typeface="RooneySans Light"/>
              </a:rPr>
              <a:t>Epilepsy can affect anyone, at any age, from any walk of life.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57EA407B-3621-5F2D-0576-91A1DB54079C}"/>
              </a:ext>
            </a:extLst>
          </p:cNvPr>
          <p:cNvSpPr/>
          <p:nvPr/>
        </p:nvSpPr>
        <p:spPr>
          <a:xfrm>
            <a:off x="6746610" y="1456140"/>
            <a:ext cx="5464483" cy="6312324"/>
          </a:xfrm>
          <a:custGeom>
            <a:avLst/>
            <a:gdLst>
              <a:gd name="connsiteX0" fmla="*/ 3535138 w 3541119"/>
              <a:gd name="connsiteY0" fmla="*/ 1769369 h 4090541"/>
              <a:gd name="connsiteX1" fmla="*/ 3541120 w 3541119"/>
              <a:gd name="connsiteY1" fmla="*/ 1640415 h 4090541"/>
              <a:gd name="connsiteX2" fmla="*/ 1950009 w 3541119"/>
              <a:gd name="connsiteY2" fmla="*/ 2999 h 4090541"/>
              <a:gd name="connsiteX3" fmla="*/ 1905146 w 3541119"/>
              <a:gd name="connsiteY3" fmla="*/ 0 h 4090541"/>
              <a:gd name="connsiteX4" fmla="*/ 906216 w 3541119"/>
              <a:gd name="connsiteY4" fmla="*/ 341878 h 4090541"/>
              <a:gd name="connsiteX5" fmla="*/ 0 w 3541119"/>
              <a:gd name="connsiteY5" fmla="*/ 2045271 h 4090541"/>
              <a:gd name="connsiteX6" fmla="*/ 2039733 w 3541119"/>
              <a:gd name="connsiteY6" fmla="*/ 4090542 h 4090541"/>
              <a:gd name="connsiteX7" fmla="*/ 3113434 w 3541119"/>
              <a:gd name="connsiteY7" fmla="*/ 3784651 h 4090541"/>
              <a:gd name="connsiteX8" fmla="*/ 3002774 w 3541119"/>
              <a:gd name="connsiteY8" fmla="*/ 3790649 h 4090541"/>
              <a:gd name="connsiteX9" fmla="*/ 2081604 w 3541119"/>
              <a:gd name="connsiteY9" fmla="*/ 3268835 h 4090541"/>
              <a:gd name="connsiteX10" fmla="*/ 3535138 w 3541119"/>
              <a:gd name="connsiteY10" fmla="*/ 1769369 h 409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1119" h="4090541">
                <a:moveTo>
                  <a:pt x="3535138" y="1769369"/>
                </a:moveTo>
                <a:cubicBezTo>
                  <a:pt x="3538129" y="1727384"/>
                  <a:pt x="3541120" y="1682400"/>
                  <a:pt x="3541120" y="1640415"/>
                </a:cubicBezTo>
                <a:cubicBezTo>
                  <a:pt x="3541120" y="749733"/>
                  <a:pt x="2832298" y="26990"/>
                  <a:pt x="1950009" y="2999"/>
                </a:cubicBezTo>
                <a:cubicBezTo>
                  <a:pt x="1935055" y="2999"/>
                  <a:pt x="1920101" y="0"/>
                  <a:pt x="1905146" y="0"/>
                </a:cubicBezTo>
                <a:cubicBezTo>
                  <a:pt x="1528304" y="0"/>
                  <a:pt x="1184361" y="128954"/>
                  <a:pt x="906216" y="341878"/>
                </a:cubicBezTo>
                <a:cubicBezTo>
                  <a:pt x="361888" y="707748"/>
                  <a:pt x="0" y="1334524"/>
                  <a:pt x="0" y="2045271"/>
                </a:cubicBezTo>
                <a:cubicBezTo>
                  <a:pt x="0" y="3175868"/>
                  <a:pt x="912197" y="4090542"/>
                  <a:pt x="2039733" y="4090542"/>
                </a:cubicBezTo>
                <a:cubicBezTo>
                  <a:pt x="2434520" y="4090542"/>
                  <a:pt x="2802390" y="3976583"/>
                  <a:pt x="3113434" y="3784651"/>
                </a:cubicBezTo>
                <a:cubicBezTo>
                  <a:pt x="3077544" y="3787650"/>
                  <a:pt x="3041655" y="3790649"/>
                  <a:pt x="3002774" y="3790649"/>
                </a:cubicBezTo>
                <a:cubicBezTo>
                  <a:pt x="2610978" y="3790649"/>
                  <a:pt x="2270025" y="3580724"/>
                  <a:pt x="2081604" y="3268835"/>
                </a:cubicBezTo>
                <a:cubicBezTo>
                  <a:pt x="2862206" y="3181866"/>
                  <a:pt x="3475322" y="2552091"/>
                  <a:pt x="3535138" y="1769369"/>
                </a:cubicBez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989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19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27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D676D9C-FB04-DF5E-3C9E-4F8A056073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77" b="-8129"/>
          <a:stretch/>
        </p:blipFill>
        <p:spPr>
          <a:xfrm>
            <a:off x="6307296" y="-23938"/>
            <a:ext cx="5884706" cy="503629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F7D5D2-099E-59F8-8744-33B3F283928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77" b="-8129"/>
          <a:stretch/>
        </p:blipFill>
        <p:spPr>
          <a:xfrm rot="10800000">
            <a:off x="0" y="1865252"/>
            <a:ext cx="5884706" cy="503629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331A90B-6771-0A36-3540-07057CFB6BEC}"/>
              </a:ext>
            </a:extLst>
          </p:cNvPr>
          <p:cNvSpPr txBox="1">
            <a:spLocks/>
          </p:cNvSpPr>
          <p:nvPr/>
        </p:nvSpPr>
        <p:spPr>
          <a:xfrm>
            <a:off x="491338" y="696230"/>
            <a:ext cx="6061863" cy="1060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780"/>
              </a:lnSpc>
            </a:pPr>
            <a:r>
              <a:rPr lang="en-GB" sz="5400" b="1">
                <a:solidFill>
                  <a:srgbClr val="FDD616"/>
                </a:solidFill>
                <a:latin typeface="RooneySans Heavy" panose="020B0503040302060204" pitchFamily="34" charset="77"/>
              </a:rPr>
              <a:t>Epilepsy Statistics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EB761D8-83A5-6628-8C52-DE1432C2478A}"/>
              </a:ext>
            </a:extLst>
          </p:cNvPr>
          <p:cNvSpPr txBox="1">
            <a:spLocks/>
          </p:cNvSpPr>
          <p:nvPr/>
        </p:nvSpPr>
        <p:spPr>
          <a:xfrm>
            <a:off x="696687" y="3184558"/>
            <a:ext cx="4637314" cy="20462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sz="1800">
              <a:solidFill>
                <a:schemeClr val="bg1"/>
              </a:solidFill>
              <a:effectLst/>
              <a:latin typeface="RooneySans Light" panose="020B0303040302060204" pitchFamily="34" charset="77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019A990-2028-C56B-31A2-AC479FD218B7}"/>
              </a:ext>
            </a:extLst>
          </p:cNvPr>
          <p:cNvGrpSpPr/>
          <p:nvPr/>
        </p:nvGrpSpPr>
        <p:grpSpPr>
          <a:xfrm>
            <a:off x="393725" y="1865252"/>
            <a:ext cx="3678697" cy="4350848"/>
            <a:chOff x="393725" y="2032269"/>
            <a:chExt cx="3678697" cy="435084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BAE4BD9-6938-61F8-A198-63FEB89654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065" b="908"/>
            <a:stretch/>
          </p:blipFill>
          <p:spPr>
            <a:xfrm>
              <a:off x="393725" y="2032269"/>
              <a:ext cx="3678697" cy="4350848"/>
            </a:xfrm>
            <a:prstGeom prst="rect">
              <a:avLst/>
            </a:prstGeom>
          </p:spPr>
        </p:pic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15BE790C-A8C6-338C-8C62-D2E75118AFF4}"/>
                </a:ext>
              </a:extLst>
            </p:cNvPr>
            <p:cNvSpPr txBox="1">
              <a:spLocks/>
            </p:cNvSpPr>
            <p:nvPr/>
          </p:nvSpPr>
          <p:spPr>
            <a:xfrm>
              <a:off x="1063408" y="2661224"/>
              <a:ext cx="2344586" cy="1869395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2000">
                  <a:solidFill>
                    <a:srgbClr val="39277F"/>
                  </a:solidFill>
                  <a:latin typeface="RooneySans Light"/>
                </a:rPr>
                <a:t>There are around </a:t>
              </a:r>
              <a:r>
                <a:rPr lang="en-GB" sz="2000" b="1">
                  <a:solidFill>
                    <a:srgbClr val="39277F"/>
                  </a:solidFill>
                  <a:latin typeface="RooneySans Heavy"/>
                </a:rPr>
                <a:t>103,600</a:t>
              </a:r>
              <a:r>
                <a:rPr lang="en-GB" sz="2000">
                  <a:solidFill>
                    <a:srgbClr val="39277F"/>
                  </a:solidFill>
                  <a:latin typeface="RooneySans Light"/>
                </a:rPr>
                <a:t> children and young people with epilepsy in the UK (aged 0-24). This is the equivalent of </a:t>
              </a:r>
              <a:r>
                <a:rPr lang="en-GB" sz="2000" b="1">
                  <a:solidFill>
                    <a:srgbClr val="39277F"/>
                  </a:solidFill>
                  <a:latin typeface="RooneySans Heavy"/>
                </a:rPr>
                <a:t>1 in 200 </a:t>
              </a:r>
              <a:r>
                <a:rPr lang="en-GB" sz="2000">
                  <a:solidFill>
                    <a:srgbClr val="39277F"/>
                  </a:solidFill>
                  <a:latin typeface="RooneySans Light"/>
                </a:rPr>
                <a:t>children and young people.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2762218-31DF-9F5F-FBED-2F69EA5D7A1B}"/>
              </a:ext>
            </a:extLst>
          </p:cNvPr>
          <p:cNvGrpSpPr/>
          <p:nvPr/>
        </p:nvGrpSpPr>
        <p:grpSpPr>
          <a:xfrm>
            <a:off x="4256653" y="1865252"/>
            <a:ext cx="3678697" cy="4350848"/>
            <a:chOff x="4256653" y="1865252"/>
            <a:chExt cx="3678697" cy="4350848"/>
          </a:xfrm>
        </p:grpSpPr>
        <p:pic>
          <p:nvPicPr>
            <p:cNvPr id="19" name="Picture 5">
              <a:extLst>
                <a:ext uri="{FF2B5EF4-FFF2-40B4-BE49-F238E27FC236}">
                  <a16:creationId xmlns:a16="http://schemas.microsoft.com/office/drawing/2014/main" id="{13036ACC-5FD3-D56D-6ED2-6C97BA3DB77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065" b="908"/>
            <a:stretch/>
          </p:blipFill>
          <p:spPr>
            <a:xfrm>
              <a:off x="4256653" y="1865252"/>
              <a:ext cx="3678697" cy="4350848"/>
            </a:xfrm>
            <a:prstGeom prst="rect">
              <a:avLst/>
            </a:prstGeom>
          </p:spPr>
        </p:pic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05E94BE6-B1D4-2FA3-4845-E2A8C46126A4}"/>
                </a:ext>
              </a:extLst>
            </p:cNvPr>
            <p:cNvSpPr txBox="1">
              <a:spLocks/>
            </p:cNvSpPr>
            <p:nvPr/>
          </p:nvSpPr>
          <p:spPr>
            <a:xfrm>
              <a:off x="4896643" y="2658374"/>
              <a:ext cx="2488001" cy="204627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2000" b="0" i="0">
                  <a:solidFill>
                    <a:srgbClr val="39277F"/>
                  </a:solidFill>
                  <a:effectLst/>
                  <a:latin typeface="RooneySans Light" panose="020B0303040302060204" pitchFamily="34" charset="0"/>
                </a:rPr>
                <a:t>Around </a:t>
              </a:r>
              <a:r>
                <a:rPr lang="en-GB" sz="2000" b="1">
                  <a:solidFill>
                    <a:srgbClr val="39277F"/>
                  </a:solidFill>
                  <a:effectLst/>
                  <a:latin typeface="RooneySans Light" panose="020B0303040302060204" pitchFamily="34" charset="0"/>
                </a:rPr>
                <a:t>3% </a:t>
              </a:r>
              <a:r>
                <a:rPr lang="en-GB" sz="2000" b="0" i="0">
                  <a:solidFill>
                    <a:srgbClr val="39277F"/>
                  </a:solidFill>
                  <a:effectLst/>
                  <a:latin typeface="RooneySans Light" panose="020B0303040302060204" pitchFamily="34" charset="0"/>
                </a:rPr>
                <a:t>of people with epilepsy are photosensitive, which means their seizures are brought on by flashing lights.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208D555-4F2E-B6FC-69EE-7FB9F84B5A8D}"/>
              </a:ext>
            </a:extLst>
          </p:cNvPr>
          <p:cNvGrpSpPr/>
          <p:nvPr/>
        </p:nvGrpSpPr>
        <p:grpSpPr>
          <a:xfrm>
            <a:off x="8119581" y="1865252"/>
            <a:ext cx="3678697" cy="4350848"/>
            <a:chOff x="8119581" y="1865252"/>
            <a:chExt cx="3678697" cy="4350848"/>
          </a:xfrm>
        </p:grpSpPr>
        <p:pic>
          <p:nvPicPr>
            <p:cNvPr id="21" name="Picture 5">
              <a:extLst>
                <a:ext uri="{FF2B5EF4-FFF2-40B4-BE49-F238E27FC236}">
                  <a16:creationId xmlns:a16="http://schemas.microsoft.com/office/drawing/2014/main" id="{C2ED8607-8D35-5823-C9EF-B7443C57C31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t="1065" b="908"/>
            <a:stretch/>
          </p:blipFill>
          <p:spPr>
            <a:xfrm>
              <a:off x="8119581" y="1865252"/>
              <a:ext cx="3678697" cy="4350848"/>
            </a:xfrm>
            <a:prstGeom prst="rect">
              <a:avLst/>
            </a:prstGeom>
          </p:spPr>
        </p:pic>
        <p:sp>
          <p:nvSpPr>
            <p:cNvPr id="16" name="Content Placeholder 2">
              <a:extLst>
                <a:ext uri="{FF2B5EF4-FFF2-40B4-BE49-F238E27FC236}">
                  <a16:creationId xmlns:a16="http://schemas.microsoft.com/office/drawing/2014/main" id="{F1237CCA-488F-1396-443C-432BC92BCB8E}"/>
                </a:ext>
              </a:extLst>
            </p:cNvPr>
            <p:cNvSpPr txBox="1">
              <a:spLocks/>
            </p:cNvSpPr>
            <p:nvPr/>
          </p:nvSpPr>
          <p:spPr>
            <a:xfrm>
              <a:off x="8813700" y="2632548"/>
              <a:ext cx="2344586" cy="159271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GB" sz="2000" b="0" i="0">
                  <a:solidFill>
                    <a:srgbClr val="39277F"/>
                  </a:solidFill>
                  <a:effectLst/>
                  <a:latin typeface="RooneySans Light" panose="020B0303040302060204" pitchFamily="34" charset="0"/>
                </a:rPr>
                <a:t>Around three-quarters of children will either outgrow their epilepsy or it will be well controlled by anti-seizure medications.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98529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black rectangle&#10;&#10;Description automatically generated">
            <a:extLst>
              <a:ext uri="{FF2B5EF4-FFF2-40B4-BE49-F238E27FC236}">
                <a16:creationId xmlns:a16="http://schemas.microsoft.com/office/drawing/2014/main" id="{7EFBF4DB-0DEC-67E0-82C3-36B394DC9E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735442" y="-731047"/>
            <a:ext cx="6858000" cy="83200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A87B45-D3E8-4989-FB2B-29B2E8DEE62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-56186"/>
            <a:ext cx="4569562" cy="12497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174F5BF-661F-6E5E-2848-5F2A126E6E4F}"/>
              </a:ext>
            </a:extLst>
          </p:cNvPr>
          <p:cNvSpPr txBox="1">
            <a:spLocks/>
          </p:cNvSpPr>
          <p:nvPr/>
        </p:nvSpPr>
        <p:spPr>
          <a:xfrm>
            <a:off x="696686" y="1334395"/>
            <a:ext cx="5399314" cy="1060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780"/>
              </a:lnSpc>
            </a:pPr>
            <a:r>
              <a:rPr lang="en-GB" sz="5400" b="1">
                <a:solidFill>
                  <a:srgbClr val="FDD616"/>
                </a:solidFill>
                <a:latin typeface="RooneySans Heavy" panose="020B0503040302060204" pitchFamily="34" charset="77"/>
              </a:rPr>
              <a:t>What is a seizure?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1A030E8-DA5D-F928-F16D-1B6B56A166F8}"/>
              </a:ext>
            </a:extLst>
          </p:cNvPr>
          <p:cNvSpPr txBox="1">
            <a:spLocks/>
          </p:cNvSpPr>
          <p:nvPr/>
        </p:nvSpPr>
        <p:spPr>
          <a:xfrm>
            <a:off x="696686" y="2754608"/>
            <a:ext cx="5214257" cy="20462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0" i="0">
                <a:solidFill>
                  <a:schemeClr val="bg1"/>
                </a:solidFill>
                <a:effectLst/>
                <a:latin typeface="RooneySans Light" panose="020B0303040302060204" pitchFamily="34" charset="0"/>
              </a:rPr>
              <a:t>An epileptic seizure results from a sudden electrical burst in the brain that causes changes in sensation, behaviour or consciousness.</a:t>
            </a:r>
          </a:p>
          <a:p>
            <a:r>
              <a:rPr lang="en-GB" sz="2000" b="0" i="0">
                <a:solidFill>
                  <a:schemeClr val="bg1"/>
                </a:solidFill>
                <a:effectLst/>
                <a:latin typeface="RooneySans Light" panose="020B0303040302060204" pitchFamily="34" charset="0"/>
              </a:rPr>
              <a:t>Seizure symptoms depend on where in the brain this abnormal burst of electrical activity happens. As a result, there are many different types of seizures - most usually last from a few seconds to a few minutes and usually stop without any treatment.</a:t>
            </a:r>
            <a:endParaRPr lang="en-GB" sz="2000">
              <a:solidFill>
                <a:schemeClr val="bg1"/>
              </a:solidFill>
              <a:latin typeface="RooneySans Light" panose="020B0303040302060204" pitchFamily="34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2EAF94AB-75EA-9129-E06E-FB848F65E751}"/>
              </a:ext>
            </a:extLst>
          </p:cNvPr>
          <p:cNvSpPr/>
          <p:nvPr/>
        </p:nvSpPr>
        <p:spPr>
          <a:xfrm>
            <a:off x="6746610" y="1456140"/>
            <a:ext cx="5464483" cy="6312324"/>
          </a:xfrm>
          <a:custGeom>
            <a:avLst/>
            <a:gdLst>
              <a:gd name="connsiteX0" fmla="*/ 3535138 w 3541119"/>
              <a:gd name="connsiteY0" fmla="*/ 1769369 h 4090541"/>
              <a:gd name="connsiteX1" fmla="*/ 3541120 w 3541119"/>
              <a:gd name="connsiteY1" fmla="*/ 1640415 h 4090541"/>
              <a:gd name="connsiteX2" fmla="*/ 1950009 w 3541119"/>
              <a:gd name="connsiteY2" fmla="*/ 2999 h 4090541"/>
              <a:gd name="connsiteX3" fmla="*/ 1905146 w 3541119"/>
              <a:gd name="connsiteY3" fmla="*/ 0 h 4090541"/>
              <a:gd name="connsiteX4" fmla="*/ 906216 w 3541119"/>
              <a:gd name="connsiteY4" fmla="*/ 341878 h 4090541"/>
              <a:gd name="connsiteX5" fmla="*/ 0 w 3541119"/>
              <a:gd name="connsiteY5" fmla="*/ 2045271 h 4090541"/>
              <a:gd name="connsiteX6" fmla="*/ 2039733 w 3541119"/>
              <a:gd name="connsiteY6" fmla="*/ 4090542 h 4090541"/>
              <a:gd name="connsiteX7" fmla="*/ 3113434 w 3541119"/>
              <a:gd name="connsiteY7" fmla="*/ 3784651 h 4090541"/>
              <a:gd name="connsiteX8" fmla="*/ 3002774 w 3541119"/>
              <a:gd name="connsiteY8" fmla="*/ 3790649 h 4090541"/>
              <a:gd name="connsiteX9" fmla="*/ 2081604 w 3541119"/>
              <a:gd name="connsiteY9" fmla="*/ 3268835 h 4090541"/>
              <a:gd name="connsiteX10" fmla="*/ 3535138 w 3541119"/>
              <a:gd name="connsiteY10" fmla="*/ 1769369 h 409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1119" h="4090541">
                <a:moveTo>
                  <a:pt x="3535138" y="1769369"/>
                </a:moveTo>
                <a:cubicBezTo>
                  <a:pt x="3538129" y="1727384"/>
                  <a:pt x="3541120" y="1682400"/>
                  <a:pt x="3541120" y="1640415"/>
                </a:cubicBezTo>
                <a:cubicBezTo>
                  <a:pt x="3541120" y="749733"/>
                  <a:pt x="2832298" y="26990"/>
                  <a:pt x="1950009" y="2999"/>
                </a:cubicBezTo>
                <a:cubicBezTo>
                  <a:pt x="1935055" y="2999"/>
                  <a:pt x="1920101" y="0"/>
                  <a:pt x="1905146" y="0"/>
                </a:cubicBezTo>
                <a:cubicBezTo>
                  <a:pt x="1528304" y="0"/>
                  <a:pt x="1184361" y="128954"/>
                  <a:pt x="906216" y="341878"/>
                </a:cubicBezTo>
                <a:cubicBezTo>
                  <a:pt x="361888" y="707748"/>
                  <a:pt x="0" y="1334524"/>
                  <a:pt x="0" y="2045271"/>
                </a:cubicBezTo>
                <a:cubicBezTo>
                  <a:pt x="0" y="3175868"/>
                  <a:pt x="912197" y="4090542"/>
                  <a:pt x="2039733" y="4090542"/>
                </a:cubicBezTo>
                <a:cubicBezTo>
                  <a:pt x="2434520" y="4090542"/>
                  <a:pt x="2802390" y="3976583"/>
                  <a:pt x="3113434" y="3784651"/>
                </a:cubicBezTo>
                <a:cubicBezTo>
                  <a:pt x="3077544" y="3787650"/>
                  <a:pt x="3041655" y="3790649"/>
                  <a:pt x="3002774" y="3790649"/>
                </a:cubicBezTo>
                <a:cubicBezTo>
                  <a:pt x="2610978" y="3790649"/>
                  <a:pt x="2270025" y="3580724"/>
                  <a:pt x="2081604" y="3268835"/>
                </a:cubicBezTo>
                <a:cubicBezTo>
                  <a:pt x="2862206" y="3181866"/>
                  <a:pt x="3475322" y="2552091"/>
                  <a:pt x="3535138" y="1769369"/>
                </a:cubicBez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989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48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B2D8DAD-7617-9A99-8665-8A11CC12F6E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844628" y="1510625"/>
            <a:ext cx="5675160" cy="50195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11F7BE1-56FA-C87B-900B-5CE52CC56C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03"/>
          <a:stretch/>
        </p:blipFill>
        <p:spPr>
          <a:xfrm rot="16200000">
            <a:off x="211635" y="-211637"/>
            <a:ext cx="5126190" cy="554946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3225615-DFB8-0AAA-E064-C3EC4E212DC6}"/>
              </a:ext>
            </a:extLst>
          </p:cNvPr>
          <p:cNvSpPr/>
          <p:nvPr/>
        </p:nvSpPr>
        <p:spPr>
          <a:xfrm>
            <a:off x="1908101" y="1800852"/>
            <a:ext cx="7781019" cy="3661092"/>
          </a:xfrm>
          <a:prstGeom prst="rect">
            <a:avLst/>
          </a:prstGeom>
          <a:solidFill>
            <a:srgbClr val="78C8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093584B-8504-392D-2A2E-35805027CF51}"/>
              </a:ext>
            </a:extLst>
          </p:cNvPr>
          <p:cNvSpPr txBox="1">
            <a:spLocks/>
          </p:cNvSpPr>
          <p:nvPr/>
        </p:nvSpPr>
        <p:spPr>
          <a:xfrm>
            <a:off x="3396343" y="2959514"/>
            <a:ext cx="5399314" cy="1060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780"/>
              </a:lnSpc>
            </a:pPr>
            <a:endParaRPr lang="en-GB" sz="5400" b="1">
              <a:solidFill>
                <a:srgbClr val="39277F"/>
              </a:solidFill>
              <a:latin typeface="RooneySans Heavy" panose="020B0503040302060204" pitchFamily="34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7E3220-4810-7647-AC91-F6E4FBDDBAF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-56186"/>
            <a:ext cx="4569562" cy="1249701"/>
          </a:xfrm>
          <a:prstGeom prst="rect">
            <a:avLst/>
          </a:prstGeom>
        </p:spPr>
      </p:pic>
      <p:pic>
        <p:nvPicPr>
          <p:cNvPr id="4" name="Absense seizures - cut for YELL Deck">
            <a:hlinkClick r:id="" action="ppaction://media"/>
            <a:extLst>
              <a:ext uri="{FF2B5EF4-FFF2-40B4-BE49-F238E27FC236}">
                <a16:creationId xmlns:a16="http://schemas.microsoft.com/office/drawing/2014/main" id="{F06D418B-48B0-0EC8-3249-9C58CCB0A2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6512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9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277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89F3B-1F0E-A795-6024-E955C3B4F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8ED78257-6261-A0F4-2741-876E544C06A6}"/>
              </a:ext>
            </a:extLst>
          </p:cNvPr>
          <p:cNvSpPr/>
          <p:nvPr/>
        </p:nvSpPr>
        <p:spPr>
          <a:xfrm>
            <a:off x="-855406" y="-226142"/>
            <a:ext cx="13627509" cy="7334865"/>
          </a:xfrm>
          <a:prstGeom prst="rect">
            <a:avLst/>
          </a:prstGeom>
          <a:solidFill>
            <a:srgbClr val="77CACA"/>
          </a:solidFill>
          <a:ln w="29891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GB" sz="80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89F8121-18F3-F46F-CE98-554A84918634}"/>
              </a:ext>
            </a:extLst>
          </p:cNvPr>
          <p:cNvSpPr/>
          <p:nvPr/>
        </p:nvSpPr>
        <p:spPr>
          <a:xfrm>
            <a:off x="-945613" y="-51953"/>
            <a:ext cx="7414426" cy="1468712"/>
          </a:xfrm>
          <a:prstGeom prst="roundRect">
            <a:avLst>
              <a:gd name="adj" fmla="val 50000"/>
            </a:avLst>
          </a:prstGeom>
          <a:solidFill>
            <a:srgbClr val="3927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FBECDFE-69EA-5D8D-A97F-1DAB5FFEC174}"/>
              </a:ext>
            </a:extLst>
          </p:cNvPr>
          <p:cNvSpPr txBox="1">
            <a:spLocks/>
          </p:cNvSpPr>
          <p:nvPr/>
        </p:nvSpPr>
        <p:spPr>
          <a:xfrm>
            <a:off x="498693" y="233776"/>
            <a:ext cx="5399314" cy="1060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780"/>
              </a:lnSpc>
            </a:pPr>
            <a:r>
              <a:rPr lang="en-GB" sz="5400" b="1">
                <a:solidFill>
                  <a:schemeClr val="bg1"/>
                </a:solidFill>
                <a:latin typeface="RooneySans Heavy" panose="020B0503040302060204" pitchFamily="34" charset="77"/>
              </a:rPr>
              <a:t>Seizure First Aid</a:t>
            </a: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603A7A59-0B00-1A03-B395-078C8063C28E}"/>
              </a:ext>
            </a:extLst>
          </p:cNvPr>
          <p:cNvSpPr txBox="1">
            <a:spLocks/>
          </p:cNvSpPr>
          <p:nvPr/>
        </p:nvSpPr>
        <p:spPr>
          <a:xfrm>
            <a:off x="2632929" y="2056014"/>
            <a:ext cx="1661179" cy="5327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200" b="0" i="0">
                <a:solidFill>
                  <a:srgbClr val="39277F"/>
                </a:solidFill>
                <a:effectLst/>
                <a:latin typeface="RooneySans Bold" panose="020B0803040302060204" pitchFamily="34" charset="0"/>
              </a:rPr>
              <a:t>Time the seizure</a:t>
            </a:r>
            <a:endParaRPr lang="en-GB" sz="2200">
              <a:solidFill>
                <a:srgbClr val="39277F"/>
              </a:solidFill>
              <a:latin typeface="RooneySans Bold" panose="020B0803040302060204" pitchFamily="34" charset="0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6892996-3B9E-C80B-4913-5A5388AA737C}"/>
              </a:ext>
            </a:extLst>
          </p:cNvPr>
          <p:cNvSpPr txBox="1">
            <a:spLocks/>
          </p:cNvSpPr>
          <p:nvPr/>
        </p:nvSpPr>
        <p:spPr>
          <a:xfrm>
            <a:off x="2633043" y="3619658"/>
            <a:ext cx="2564672" cy="5327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200" b="0" i="0">
                <a:solidFill>
                  <a:srgbClr val="39277F"/>
                </a:solidFill>
                <a:effectLst/>
                <a:latin typeface="RooneySans Bold" panose="020B0803040302060204" pitchFamily="34" charset="0"/>
              </a:rPr>
              <a:t>Move harmful objects</a:t>
            </a:r>
            <a:endParaRPr lang="en-GB" sz="2200">
              <a:solidFill>
                <a:srgbClr val="39277F"/>
              </a:solidFill>
              <a:latin typeface="RooneySans Bold" panose="020B0803040302060204" pitchFamily="34" charset="0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DBB7A4F8-B457-D264-39C0-63AB3E5748BE}"/>
              </a:ext>
            </a:extLst>
          </p:cNvPr>
          <p:cNvSpPr txBox="1">
            <a:spLocks/>
          </p:cNvSpPr>
          <p:nvPr/>
        </p:nvSpPr>
        <p:spPr>
          <a:xfrm>
            <a:off x="2633043" y="5537159"/>
            <a:ext cx="2564672" cy="5327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200" b="0" i="0">
                <a:solidFill>
                  <a:srgbClr val="39277F"/>
                </a:solidFill>
                <a:effectLst/>
                <a:latin typeface="RooneySans Bold" panose="020B0803040302060204" pitchFamily="34" charset="0"/>
              </a:rPr>
              <a:t>Cushio</a:t>
            </a:r>
            <a:r>
              <a:rPr lang="en-GB" sz="2200">
                <a:solidFill>
                  <a:srgbClr val="39277F"/>
                </a:solidFill>
                <a:latin typeface="RooneySans Bold" panose="020B0803040302060204" pitchFamily="34" charset="0"/>
              </a:rPr>
              <a:t>n </a:t>
            </a:r>
            <a:br>
              <a:rPr lang="en-GB" sz="2200">
                <a:solidFill>
                  <a:srgbClr val="39277F"/>
                </a:solidFill>
                <a:latin typeface="RooneySans Bold" panose="020B0803040302060204" pitchFamily="34" charset="0"/>
              </a:rPr>
            </a:br>
            <a:r>
              <a:rPr lang="en-GB" sz="2200">
                <a:solidFill>
                  <a:srgbClr val="39277F"/>
                </a:solidFill>
                <a:latin typeface="RooneySans Bold" panose="020B0803040302060204" pitchFamily="34" charset="0"/>
              </a:rPr>
              <a:t>my head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66180EB-F007-45AB-F809-EECD8978A01D}"/>
              </a:ext>
            </a:extLst>
          </p:cNvPr>
          <p:cNvSpPr txBox="1">
            <a:spLocks/>
          </p:cNvSpPr>
          <p:nvPr/>
        </p:nvSpPr>
        <p:spPr>
          <a:xfrm>
            <a:off x="7094710" y="2166832"/>
            <a:ext cx="3649532" cy="647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200" b="0" i="0">
                <a:solidFill>
                  <a:srgbClr val="39277F"/>
                </a:solidFill>
                <a:effectLst/>
                <a:latin typeface="RooneySans Bold" panose="020B0803040302060204" pitchFamily="34" charset="0"/>
              </a:rPr>
              <a:t>Stay with me until the seizure is over</a:t>
            </a:r>
            <a:endParaRPr lang="en-GB" sz="2200">
              <a:solidFill>
                <a:srgbClr val="39277F"/>
              </a:solidFill>
              <a:latin typeface="RooneySans Bold" panose="020B0803040302060204" pitchFamily="34" charset="0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8678738-CC19-6926-43D1-1F00564F00F8}"/>
              </a:ext>
            </a:extLst>
          </p:cNvPr>
          <p:cNvSpPr txBox="1">
            <a:spLocks/>
          </p:cNvSpPr>
          <p:nvPr/>
        </p:nvSpPr>
        <p:spPr>
          <a:xfrm>
            <a:off x="7094710" y="3596024"/>
            <a:ext cx="3649532" cy="647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200" b="0" i="0">
                <a:solidFill>
                  <a:srgbClr val="39277F"/>
                </a:solidFill>
                <a:effectLst/>
                <a:latin typeface="RooneySans Bold" panose="020B0803040302060204" pitchFamily="34" charset="0"/>
              </a:rPr>
              <a:t>Call 999 if the seizure is over 5 mins</a:t>
            </a:r>
            <a:endParaRPr lang="en-GB" sz="2200">
              <a:solidFill>
                <a:srgbClr val="39277F"/>
              </a:solidFill>
              <a:latin typeface="RooneySans Bold" panose="020B0803040302060204" pitchFamily="34" charset="0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61DBE76A-14D7-4557-04BC-25BDEEDDB518}"/>
              </a:ext>
            </a:extLst>
          </p:cNvPr>
          <p:cNvSpPr txBox="1">
            <a:spLocks/>
          </p:cNvSpPr>
          <p:nvPr/>
        </p:nvSpPr>
        <p:spPr>
          <a:xfrm>
            <a:off x="7094362" y="5280165"/>
            <a:ext cx="4674851" cy="6478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200" b="0" i="0">
                <a:solidFill>
                  <a:srgbClr val="39277F"/>
                </a:solidFill>
                <a:effectLst/>
                <a:latin typeface="RooneySans Bold" panose="020B0803040302060204" pitchFamily="34" charset="0"/>
              </a:rPr>
              <a:t>Only administer emergency medication if trained to do so</a:t>
            </a:r>
            <a:endParaRPr lang="en-GB" sz="2200">
              <a:solidFill>
                <a:srgbClr val="39277F"/>
              </a:solidFill>
              <a:latin typeface="RooneySans Bold" panose="020B0803040302060204" pitchFamily="34" charset="0"/>
            </a:endParaRPr>
          </a:p>
        </p:txBody>
      </p:sp>
      <p:pic>
        <p:nvPicPr>
          <p:cNvPr id="13" name="Picture 12" descr="A drawing of a stopwatch&#10;&#10;AI-generated content may be incorrect.">
            <a:extLst>
              <a:ext uri="{FF2B5EF4-FFF2-40B4-BE49-F238E27FC236}">
                <a16:creationId xmlns:a16="http://schemas.microsoft.com/office/drawing/2014/main" id="{DC8A70EB-9CAA-80ED-6332-3A3B9BB27A3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554" y="1702488"/>
            <a:ext cx="1326410" cy="1537985"/>
          </a:xfrm>
          <a:prstGeom prst="rect">
            <a:avLst/>
          </a:prstGeom>
        </p:spPr>
      </p:pic>
      <p:pic>
        <p:nvPicPr>
          <p:cNvPr id="15" name="Picture 14" descr="A blue and white triangle with a exclamation mark&#10;&#10;AI-generated content may be incorrect.">
            <a:extLst>
              <a:ext uri="{FF2B5EF4-FFF2-40B4-BE49-F238E27FC236}">
                <a16:creationId xmlns:a16="http://schemas.microsoft.com/office/drawing/2014/main" id="{80323A22-6B49-E107-7671-778FA5ECEC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465" y="3509518"/>
            <a:ext cx="1503113" cy="1468712"/>
          </a:xfrm>
          <a:prstGeom prst="rect">
            <a:avLst/>
          </a:prstGeom>
        </p:spPr>
      </p:pic>
      <p:pic>
        <p:nvPicPr>
          <p:cNvPr id="19" name="Picture 18" descr="A heart and two blue and purple wings&#10;&#10;AI-generated content may be incorrect.">
            <a:extLst>
              <a:ext uri="{FF2B5EF4-FFF2-40B4-BE49-F238E27FC236}">
                <a16:creationId xmlns:a16="http://schemas.microsoft.com/office/drawing/2014/main" id="{B68425CB-E6D7-8DC8-1E80-B4B9FFADC99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899" y="5316423"/>
            <a:ext cx="1232065" cy="1197768"/>
          </a:xfrm>
          <a:prstGeom prst="rect">
            <a:avLst/>
          </a:prstGeom>
        </p:spPr>
      </p:pic>
      <p:pic>
        <p:nvPicPr>
          <p:cNvPr id="23" name="Picture 22" descr="A purple hand with a thumb up&#10;&#10;AI-generated content may be incorrect.">
            <a:extLst>
              <a:ext uri="{FF2B5EF4-FFF2-40B4-BE49-F238E27FC236}">
                <a16:creationId xmlns:a16="http://schemas.microsoft.com/office/drawing/2014/main" id="{F6449DE9-1444-4DE2-BCFB-65ABD432ABE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3008" y="1818498"/>
            <a:ext cx="1228121" cy="1358268"/>
          </a:xfrm>
          <a:prstGeom prst="rect">
            <a:avLst/>
          </a:prstGeom>
        </p:spPr>
      </p:pic>
      <p:pic>
        <p:nvPicPr>
          <p:cNvPr id="26" name="Picture 25" descr="A drawing of a ambulance&#10;&#10;AI-generated content may be incorrect.">
            <a:extLst>
              <a:ext uri="{FF2B5EF4-FFF2-40B4-BE49-F238E27FC236}">
                <a16:creationId xmlns:a16="http://schemas.microsoft.com/office/drawing/2014/main" id="{C502CD5A-B5A5-61B6-3CB0-D5522CC50A5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5715" y="5280165"/>
            <a:ext cx="1632805" cy="1154525"/>
          </a:xfrm>
          <a:prstGeom prst="rect">
            <a:avLst/>
          </a:prstGeom>
        </p:spPr>
      </p:pic>
      <p:pic>
        <p:nvPicPr>
          <p:cNvPr id="34" name="Picture 33" descr="A purple and white drawing&#10;&#10;AI-generated content may be incorrect.">
            <a:extLst>
              <a:ext uri="{FF2B5EF4-FFF2-40B4-BE49-F238E27FC236}">
                <a16:creationId xmlns:a16="http://schemas.microsoft.com/office/drawing/2014/main" id="{81B35D0E-28A1-3F65-58B6-56A5A1CBC35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3008" y="3397600"/>
            <a:ext cx="1029997" cy="158267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787628C-7AED-3806-2C24-824E44BF35A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-56186"/>
            <a:ext cx="4569562" cy="124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4484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8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3ECE3F-3266-B8F2-E6FA-8C47949FC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black rectangle&#10;&#10;Description automatically generated">
            <a:extLst>
              <a:ext uri="{FF2B5EF4-FFF2-40B4-BE49-F238E27FC236}">
                <a16:creationId xmlns:a16="http://schemas.microsoft.com/office/drawing/2014/main" id="{05D301E4-4F28-6DC9-E76B-0D442BB11B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735442" y="-731047"/>
            <a:ext cx="6858000" cy="83200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CAEB61-885F-631D-3691-4FEBC8AA1A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-56186"/>
            <a:ext cx="4569562" cy="12497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351F80F-9A96-05FB-E6B3-1863641F6021}"/>
              </a:ext>
            </a:extLst>
          </p:cNvPr>
          <p:cNvSpPr txBox="1">
            <a:spLocks/>
          </p:cNvSpPr>
          <p:nvPr/>
        </p:nvSpPr>
        <p:spPr>
          <a:xfrm>
            <a:off x="696686" y="1618174"/>
            <a:ext cx="5399314" cy="1060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780"/>
              </a:lnSpc>
            </a:pPr>
            <a:r>
              <a:rPr lang="en-GB" sz="5400" b="1">
                <a:solidFill>
                  <a:srgbClr val="FDD616"/>
                </a:solidFill>
                <a:latin typeface="RooneySans Heavy" panose="020B0503040302060204" pitchFamily="34" charset="77"/>
              </a:rPr>
              <a:t>Daily living with Epilepsy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5B98205-9B61-264F-BAF3-23A2A9DB782B}"/>
              </a:ext>
            </a:extLst>
          </p:cNvPr>
          <p:cNvSpPr txBox="1">
            <a:spLocks/>
          </p:cNvSpPr>
          <p:nvPr/>
        </p:nvSpPr>
        <p:spPr>
          <a:xfrm>
            <a:off x="696686" y="3038387"/>
            <a:ext cx="5214257" cy="20462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0" i="0">
                <a:solidFill>
                  <a:schemeClr val="bg1"/>
                </a:solidFill>
                <a:effectLst/>
                <a:latin typeface="RooneySans Light" panose="020B0303040302060204" pitchFamily="34" charset="0"/>
              </a:rPr>
              <a:t>Anti-seizure medication (ASMs) are the most common treatment for epilepsy. They don’t cure epilepsy or treat the cause but about 70% of people with epilepsy can achieve good seizure control through the regular use of ASMs.</a:t>
            </a:r>
          </a:p>
          <a:p>
            <a:r>
              <a:rPr lang="en-GB" sz="2000">
                <a:solidFill>
                  <a:schemeClr val="bg1"/>
                </a:solidFill>
                <a:latin typeface="RooneySans Light" panose="020B0303040302060204" pitchFamily="34" charset="0"/>
              </a:rPr>
              <a:t>With the right measures put in place epilepsy should not stop a young person living a ‘normal’ life. 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AE315410-487B-181A-20C5-C776A4887F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065" b="908"/>
          <a:stretch/>
        </p:blipFill>
        <p:spPr>
          <a:xfrm flipH="1">
            <a:off x="6096000" y="1116919"/>
            <a:ext cx="4569562" cy="540448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8A79C96-7B50-B533-9494-5017DB15CE2C}"/>
              </a:ext>
            </a:extLst>
          </p:cNvPr>
          <p:cNvSpPr txBox="1">
            <a:spLocks/>
          </p:cNvSpPr>
          <p:nvPr/>
        </p:nvSpPr>
        <p:spPr>
          <a:xfrm>
            <a:off x="7394665" y="1861431"/>
            <a:ext cx="1794682" cy="3915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780"/>
              </a:lnSpc>
            </a:pPr>
            <a:r>
              <a:rPr lang="en-GB" sz="19900" b="1">
                <a:solidFill>
                  <a:srgbClr val="39277F"/>
                </a:solidFill>
                <a:latin typeface="RooneySans Heavy" panose="020B0503040302060204" pitchFamily="34" charset="77"/>
              </a:rPr>
              <a:t>“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17755AF-8292-737D-2678-878833107C41}"/>
              </a:ext>
            </a:extLst>
          </p:cNvPr>
          <p:cNvSpPr txBox="1">
            <a:spLocks/>
          </p:cNvSpPr>
          <p:nvPr/>
        </p:nvSpPr>
        <p:spPr>
          <a:xfrm>
            <a:off x="7057262" y="2968058"/>
            <a:ext cx="2647037" cy="1305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900" i="1">
                <a:solidFill>
                  <a:srgbClr val="39277F"/>
                </a:solidFill>
                <a:latin typeface="RooneySans Light" panose="020B0303040302060204" pitchFamily="34" charset="0"/>
              </a:rPr>
              <a:t>I believe strongly that epilepsy doesn’t have to define you. It’s all about adapting and fully enjoying life, no matter the hurdles</a:t>
            </a:r>
            <a:br>
              <a:rPr lang="en-GB" sz="1900" i="1">
                <a:solidFill>
                  <a:srgbClr val="39277F"/>
                </a:solidFill>
                <a:latin typeface="RooneySans Light" panose="020B0303040302060204" pitchFamily="34" charset="0"/>
              </a:rPr>
            </a:br>
            <a:br>
              <a:rPr lang="en-GB" sz="1900" i="1">
                <a:solidFill>
                  <a:srgbClr val="39277F"/>
                </a:solidFill>
                <a:latin typeface="RooneySans Light" panose="020B0303040302060204" pitchFamily="34" charset="0"/>
              </a:rPr>
            </a:br>
            <a:r>
              <a:rPr lang="en-GB" sz="1900" i="1">
                <a:solidFill>
                  <a:srgbClr val="39277F"/>
                </a:solidFill>
                <a:latin typeface="RooneySans Light" panose="020B0303040302060204" pitchFamily="34" charset="0"/>
              </a:rPr>
              <a:t>Olivia</a:t>
            </a:r>
            <a:endParaRPr lang="en-GB" sz="1900" b="1" i="1">
              <a:solidFill>
                <a:srgbClr val="39277F"/>
              </a:solidFill>
              <a:latin typeface="RooneySans Light" panose="020B0303040302060204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6F1ADF5-900D-B719-4B32-71102A099A51}"/>
              </a:ext>
            </a:extLst>
          </p:cNvPr>
          <p:cNvSpPr>
            <a:spLocks/>
          </p:cNvSpPr>
          <p:nvPr/>
        </p:nvSpPr>
        <p:spPr>
          <a:xfrm>
            <a:off x="9526750" y="3819161"/>
            <a:ext cx="2592000" cy="3010741"/>
          </a:xfrm>
          <a:custGeom>
            <a:avLst/>
            <a:gdLst>
              <a:gd name="connsiteX0" fmla="*/ 3535138 w 3541119"/>
              <a:gd name="connsiteY0" fmla="*/ 1769369 h 4090541"/>
              <a:gd name="connsiteX1" fmla="*/ 3541120 w 3541119"/>
              <a:gd name="connsiteY1" fmla="*/ 1640415 h 4090541"/>
              <a:gd name="connsiteX2" fmla="*/ 1950009 w 3541119"/>
              <a:gd name="connsiteY2" fmla="*/ 2999 h 4090541"/>
              <a:gd name="connsiteX3" fmla="*/ 1905146 w 3541119"/>
              <a:gd name="connsiteY3" fmla="*/ 0 h 4090541"/>
              <a:gd name="connsiteX4" fmla="*/ 906216 w 3541119"/>
              <a:gd name="connsiteY4" fmla="*/ 341878 h 4090541"/>
              <a:gd name="connsiteX5" fmla="*/ 0 w 3541119"/>
              <a:gd name="connsiteY5" fmla="*/ 2045271 h 4090541"/>
              <a:gd name="connsiteX6" fmla="*/ 2039733 w 3541119"/>
              <a:gd name="connsiteY6" fmla="*/ 4090542 h 4090541"/>
              <a:gd name="connsiteX7" fmla="*/ 3113434 w 3541119"/>
              <a:gd name="connsiteY7" fmla="*/ 3784651 h 4090541"/>
              <a:gd name="connsiteX8" fmla="*/ 3002774 w 3541119"/>
              <a:gd name="connsiteY8" fmla="*/ 3790649 h 4090541"/>
              <a:gd name="connsiteX9" fmla="*/ 2081604 w 3541119"/>
              <a:gd name="connsiteY9" fmla="*/ 3268835 h 4090541"/>
              <a:gd name="connsiteX10" fmla="*/ 3535138 w 3541119"/>
              <a:gd name="connsiteY10" fmla="*/ 1769369 h 409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1119" h="4090541">
                <a:moveTo>
                  <a:pt x="3535138" y="1769369"/>
                </a:moveTo>
                <a:cubicBezTo>
                  <a:pt x="3538129" y="1727384"/>
                  <a:pt x="3541120" y="1682400"/>
                  <a:pt x="3541120" y="1640415"/>
                </a:cubicBezTo>
                <a:cubicBezTo>
                  <a:pt x="3541120" y="749733"/>
                  <a:pt x="2832298" y="26990"/>
                  <a:pt x="1950009" y="2999"/>
                </a:cubicBezTo>
                <a:cubicBezTo>
                  <a:pt x="1935055" y="2999"/>
                  <a:pt x="1920101" y="0"/>
                  <a:pt x="1905146" y="0"/>
                </a:cubicBezTo>
                <a:cubicBezTo>
                  <a:pt x="1528304" y="0"/>
                  <a:pt x="1184361" y="128954"/>
                  <a:pt x="906216" y="341878"/>
                </a:cubicBezTo>
                <a:cubicBezTo>
                  <a:pt x="361888" y="707748"/>
                  <a:pt x="0" y="1334524"/>
                  <a:pt x="0" y="2045271"/>
                </a:cubicBezTo>
                <a:cubicBezTo>
                  <a:pt x="0" y="3175868"/>
                  <a:pt x="912197" y="4090542"/>
                  <a:pt x="2039733" y="4090542"/>
                </a:cubicBezTo>
                <a:cubicBezTo>
                  <a:pt x="2434520" y="4090542"/>
                  <a:pt x="2802390" y="3976583"/>
                  <a:pt x="3113434" y="3784651"/>
                </a:cubicBezTo>
                <a:cubicBezTo>
                  <a:pt x="3077544" y="3787650"/>
                  <a:pt x="3041655" y="3790649"/>
                  <a:pt x="3002774" y="3790649"/>
                </a:cubicBezTo>
                <a:cubicBezTo>
                  <a:pt x="2610978" y="3790649"/>
                  <a:pt x="2270025" y="3580724"/>
                  <a:pt x="2081604" y="3268835"/>
                </a:cubicBezTo>
                <a:cubicBezTo>
                  <a:pt x="2862206" y="3181866"/>
                  <a:pt x="3475322" y="2552091"/>
                  <a:pt x="3535138" y="1769369"/>
                </a:cubicBezTo>
                <a:close/>
              </a:path>
            </a:pathLst>
          </a:custGeom>
          <a:blipFill dpi="0" rotWithShape="0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989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226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8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5096D4-F6F3-AB12-F6B4-9D3EC360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ue and black rectangle&#10;&#10;Description automatically generated">
            <a:extLst>
              <a:ext uri="{FF2B5EF4-FFF2-40B4-BE49-F238E27FC236}">
                <a16:creationId xmlns:a16="http://schemas.microsoft.com/office/drawing/2014/main" id="{58EBDB4A-34C1-D3AD-BDAF-A000D87DD5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735442" y="-731047"/>
            <a:ext cx="6858000" cy="83200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9C1541-E555-2A38-4DDF-804C5669C1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-56186"/>
            <a:ext cx="4569562" cy="12497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6DD3968-4C87-F6F7-D926-910692C313CD}"/>
              </a:ext>
            </a:extLst>
          </p:cNvPr>
          <p:cNvSpPr txBox="1">
            <a:spLocks/>
          </p:cNvSpPr>
          <p:nvPr/>
        </p:nvSpPr>
        <p:spPr>
          <a:xfrm>
            <a:off x="696686" y="1347511"/>
            <a:ext cx="5399314" cy="1060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780"/>
              </a:lnSpc>
            </a:pPr>
            <a:r>
              <a:rPr lang="en-GB" sz="5400" b="1">
                <a:solidFill>
                  <a:srgbClr val="FDD616"/>
                </a:solidFill>
                <a:latin typeface="RooneySans Heavy" panose="020B0503040302060204" pitchFamily="34" charset="77"/>
              </a:rPr>
              <a:t>Epilepsy in School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179D5BA-FFE9-B442-B31A-6BF7685CBC3D}"/>
              </a:ext>
            </a:extLst>
          </p:cNvPr>
          <p:cNvSpPr txBox="1">
            <a:spLocks/>
          </p:cNvSpPr>
          <p:nvPr/>
        </p:nvSpPr>
        <p:spPr>
          <a:xfrm>
            <a:off x="696686" y="2694573"/>
            <a:ext cx="5214257" cy="31941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i="0">
                <a:solidFill>
                  <a:schemeClr val="bg1"/>
                </a:solidFill>
                <a:effectLst/>
                <a:latin typeface="RooneySans Light" panose="020B0303040302060204" pitchFamily="34" charset="0"/>
              </a:rPr>
              <a:t>Epilepsy can have a significant impact on a child’s experience of school life. Whilst at school, children may depend on staff to recognise and respond to seizures. Seizures are not the only impact on school life – epilepsy can also have an impact on:</a:t>
            </a:r>
            <a:br>
              <a:rPr lang="en-GB" sz="2000" i="0">
                <a:solidFill>
                  <a:schemeClr val="bg1"/>
                </a:solidFill>
                <a:effectLst/>
                <a:latin typeface="RooneySans Light" panose="020B0303040302060204" pitchFamily="34" charset="0"/>
              </a:rPr>
            </a:br>
            <a:br>
              <a:rPr lang="en-GB" sz="2000" i="0">
                <a:solidFill>
                  <a:schemeClr val="bg1"/>
                </a:solidFill>
                <a:effectLst/>
                <a:latin typeface="RooneySans Light" panose="020B0303040302060204" pitchFamily="34" charset="0"/>
              </a:rPr>
            </a:br>
            <a:r>
              <a:rPr lang="en-GB" sz="2000" b="1">
                <a:solidFill>
                  <a:srgbClr val="FDD616"/>
                </a:solidFill>
                <a:effectLst/>
                <a:latin typeface="RooneySans Light" panose="020B0303040302060204" pitchFamily="34" charset="0"/>
              </a:rPr>
              <a:t>- Memory </a:t>
            </a:r>
          </a:p>
          <a:p>
            <a:pPr marL="0" indent="0">
              <a:buNone/>
            </a:pPr>
            <a:r>
              <a:rPr lang="en-GB" sz="2000" b="1">
                <a:solidFill>
                  <a:srgbClr val="FDD616"/>
                </a:solidFill>
                <a:latin typeface="RooneySans Light" panose="020B0303040302060204" pitchFamily="34" charset="0"/>
              </a:rPr>
              <a:t>- Sleep</a:t>
            </a:r>
          </a:p>
          <a:p>
            <a:pPr marL="0" indent="0">
              <a:buNone/>
            </a:pPr>
            <a:r>
              <a:rPr lang="en-GB" sz="2000" b="1">
                <a:solidFill>
                  <a:srgbClr val="FDD616"/>
                </a:solidFill>
                <a:effectLst/>
                <a:latin typeface="RooneySans Light" panose="020B0303040302060204" pitchFamily="34" charset="0"/>
              </a:rPr>
              <a:t>- Mental Health </a:t>
            </a:r>
          </a:p>
          <a:p>
            <a:pPr marL="0" indent="0">
              <a:buNone/>
            </a:pPr>
            <a:r>
              <a:rPr lang="en-GB" sz="2000" b="1">
                <a:solidFill>
                  <a:srgbClr val="FDD616"/>
                </a:solidFill>
                <a:effectLst/>
                <a:latin typeface="RooneySans Light" panose="020B0303040302060204" pitchFamily="34" charset="0"/>
              </a:rPr>
              <a:t>- Confidence</a:t>
            </a:r>
            <a:endParaRPr lang="en-GB" sz="2000" b="1">
              <a:solidFill>
                <a:srgbClr val="FDD616"/>
              </a:solidFill>
              <a:latin typeface="RooneySans Light" panose="020B0303040302060204" pitchFamily="34" charset="0"/>
            </a:endParaRP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EB66C7DA-8066-C26B-3353-5E1E95D946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065" b="908"/>
          <a:stretch/>
        </p:blipFill>
        <p:spPr>
          <a:xfrm flipH="1">
            <a:off x="6039708" y="1138960"/>
            <a:ext cx="4569562" cy="540448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AE400BA-5040-F34B-1C10-9CA499043908}"/>
              </a:ext>
            </a:extLst>
          </p:cNvPr>
          <p:cNvSpPr txBox="1">
            <a:spLocks/>
          </p:cNvSpPr>
          <p:nvPr/>
        </p:nvSpPr>
        <p:spPr>
          <a:xfrm>
            <a:off x="7165891" y="2390365"/>
            <a:ext cx="2156242" cy="10957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780"/>
              </a:lnSpc>
            </a:pPr>
            <a:r>
              <a:rPr lang="en-GB" sz="7200" b="1">
                <a:solidFill>
                  <a:srgbClr val="39277F"/>
                </a:solidFill>
                <a:latin typeface="RooneySans Heavy" panose="020B0503040302060204" pitchFamily="34" charset="77"/>
              </a:rPr>
              <a:t>21%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515987C-6563-2558-A65A-9C9C9E9807E5}"/>
              </a:ext>
            </a:extLst>
          </p:cNvPr>
          <p:cNvSpPr txBox="1">
            <a:spLocks/>
          </p:cNvSpPr>
          <p:nvPr/>
        </p:nvSpPr>
        <p:spPr>
          <a:xfrm>
            <a:off x="6876340" y="3331564"/>
            <a:ext cx="2735343" cy="1305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800" i="1">
                <a:solidFill>
                  <a:srgbClr val="39277F"/>
                </a:solidFill>
                <a:effectLst/>
                <a:latin typeface="RooneySans Light" panose="020B0303040302060204" pitchFamily="34" charset="77"/>
              </a:rPr>
              <a:t>of children with epilepsy were excluded from activities or opportunities at school</a:t>
            </a:r>
            <a:endParaRPr lang="en-GB" sz="1800" i="1">
              <a:solidFill>
                <a:srgbClr val="39277F"/>
              </a:solidFill>
              <a:latin typeface="RooneySans Light" panose="020B0303040302060204" pitchFamily="34" charset="77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7DA1DE8C-AC22-8A0B-174F-AAEF213377DB}"/>
              </a:ext>
            </a:extLst>
          </p:cNvPr>
          <p:cNvSpPr>
            <a:spLocks/>
          </p:cNvSpPr>
          <p:nvPr/>
        </p:nvSpPr>
        <p:spPr>
          <a:xfrm>
            <a:off x="9396000" y="3648872"/>
            <a:ext cx="2592000" cy="3010741"/>
          </a:xfrm>
          <a:custGeom>
            <a:avLst/>
            <a:gdLst>
              <a:gd name="connsiteX0" fmla="*/ 3535138 w 3541119"/>
              <a:gd name="connsiteY0" fmla="*/ 1769369 h 4090541"/>
              <a:gd name="connsiteX1" fmla="*/ 3541120 w 3541119"/>
              <a:gd name="connsiteY1" fmla="*/ 1640415 h 4090541"/>
              <a:gd name="connsiteX2" fmla="*/ 1950009 w 3541119"/>
              <a:gd name="connsiteY2" fmla="*/ 2999 h 4090541"/>
              <a:gd name="connsiteX3" fmla="*/ 1905146 w 3541119"/>
              <a:gd name="connsiteY3" fmla="*/ 0 h 4090541"/>
              <a:gd name="connsiteX4" fmla="*/ 906216 w 3541119"/>
              <a:gd name="connsiteY4" fmla="*/ 341878 h 4090541"/>
              <a:gd name="connsiteX5" fmla="*/ 0 w 3541119"/>
              <a:gd name="connsiteY5" fmla="*/ 2045271 h 4090541"/>
              <a:gd name="connsiteX6" fmla="*/ 2039733 w 3541119"/>
              <a:gd name="connsiteY6" fmla="*/ 4090542 h 4090541"/>
              <a:gd name="connsiteX7" fmla="*/ 3113434 w 3541119"/>
              <a:gd name="connsiteY7" fmla="*/ 3784651 h 4090541"/>
              <a:gd name="connsiteX8" fmla="*/ 3002774 w 3541119"/>
              <a:gd name="connsiteY8" fmla="*/ 3790649 h 4090541"/>
              <a:gd name="connsiteX9" fmla="*/ 2081604 w 3541119"/>
              <a:gd name="connsiteY9" fmla="*/ 3268835 h 4090541"/>
              <a:gd name="connsiteX10" fmla="*/ 3535138 w 3541119"/>
              <a:gd name="connsiteY10" fmla="*/ 1769369 h 4090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41119" h="4090541">
                <a:moveTo>
                  <a:pt x="3535138" y="1769369"/>
                </a:moveTo>
                <a:cubicBezTo>
                  <a:pt x="3538129" y="1727384"/>
                  <a:pt x="3541120" y="1682400"/>
                  <a:pt x="3541120" y="1640415"/>
                </a:cubicBezTo>
                <a:cubicBezTo>
                  <a:pt x="3541120" y="749733"/>
                  <a:pt x="2832298" y="26990"/>
                  <a:pt x="1950009" y="2999"/>
                </a:cubicBezTo>
                <a:cubicBezTo>
                  <a:pt x="1935055" y="2999"/>
                  <a:pt x="1920101" y="0"/>
                  <a:pt x="1905146" y="0"/>
                </a:cubicBezTo>
                <a:cubicBezTo>
                  <a:pt x="1528304" y="0"/>
                  <a:pt x="1184361" y="128954"/>
                  <a:pt x="906216" y="341878"/>
                </a:cubicBezTo>
                <a:cubicBezTo>
                  <a:pt x="361888" y="707748"/>
                  <a:pt x="0" y="1334524"/>
                  <a:pt x="0" y="2045271"/>
                </a:cubicBezTo>
                <a:cubicBezTo>
                  <a:pt x="0" y="3175868"/>
                  <a:pt x="912197" y="4090542"/>
                  <a:pt x="2039733" y="4090542"/>
                </a:cubicBezTo>
                <a:cubicBezTo>
                  <a:pt x="2434520" y="4090542"/>
                  <a:pt x="2802390" y="3976583"/>
                  <a:pt x="3113434" y="3784651"/>
                </a:cubicBezTo>
                <a:cubicBezTo>
                  <a:pt x="3077544" y="3787650"/>
                  <a:pt x="3041655" y="3790649"/>
                  <a:pt x="3002774" y="3790649"/>
                </a:cubicBezTo>
                <a:cubicBezTo>
                  <a:pt x="2610978" y="3790649"/>
                  <a:pt x="2270025" y="3580724"/>
                  <a:pt x="2081604" y="3268835"/>
                </a:cubicBezTo>
                <a:cubicBezTo>
                  <a:pt x="2862206" y="3181866"/>
                  <a:pt x="3475322" y="2552091"/>
                  <a:pt x="3535138" y="1769369"/>
                </a:cubicBezTo>
                <a:close/>
              </a:path>
            </a:pathLst>
          </a:custGeom>
          <a:blipFill dpi="0" rotWithShape="0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989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043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8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CF5496-4580-0D0A-843F-C3198F128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rectangle&#10;&#10;Description automatically generated">
            <a:extLst>
              <a:ext uri="{FF2B5EF4-FFF2-40B4-BE49-F238E27FC236}">
                <a16:creationId xmlns:a16="http://schemas.microsoft.com/office/drawing/2014/main" id="{7C276B29-10A7-7F25-2EB9-1FD8A1DC58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735442" y="-731047"/>
            <a:ext cx="6858000" cy="83200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11B3E3-B58E-A77E-5F43-277C5FFEA57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-56186"/>
            <a:ext cx="4569562" cy="12497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B6740D5-071B-EEE8-189E-6404BB0CF846}"/>
              </a:ext>
            </a:extLst>
          </p:cNvPr>
          <p:cNvSpPr txBox="1">
            <a:spLocks/>
          </p:cNvSpPr>
          <p:nvPr/>
        </p:nvSpPr>
        <p:spPr>
          <a:xfrm>
            <a:off x="696686" y="1056418"/>
            <a:ext cx="5399314" cy="1060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780"/>
              </a:lnSpc>
            </a:pPr>
            <a:r>
              <a:rPr lang="en-GB" sz="5400" b="1">
                <a:solidFill>
                  <a:srgbClr val="FDD616"/>
                </a:solidFill>
                <a:latin typeface="RooneySans Heavy" panose="020B0503040302060204" pitchFamily="34" charset="77"/>
              </a:rPr>
              <a:t>Bullying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FBCC428-A9C5-0DC1-E0AF-435C06AE5FE0}"/>
              </a:ext>
            </a:extLst>
          </p:cNvPr>
          <p:cNvSpPr txBox="1">
            <a:spLocks/>
          </p:cNvSpPr>
          <p:nvPr/>
        </p:nvSpPr>
        <p:spPr>
          <a:xfrm>
            <a:off x="696686" y="2216550"/>
            <a:ext cx="5214257" cy="20462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0" i="0">
                <a:solidFill>
                  <a:schemeClr val="bg1"/>
                </a:solidFill>
                <a:effectLst/>
                <a:latin typeface="RooneySans Light" panose="020B0303040302060204" pitchFamily="34" charset="0"/>
              </a:rPr>
              <a:t>Stigma and bullying is common in epilepsy, often due to widespread misunderstanding about the condition.</a:t>
            </a:r>
          </a:p>
          <a:p>
            <a:r>
              <a:rPr lang="en-GB" sz="2000" b="0" i="0">
                <a:solidFill>
                  <a:schemeClr val="bg1"/>
                </a:solidFill>
                <a:effectLst/>
                <a:latin typeface="RooneySans Light" panose="020B0303040302060204" pitchFamily="34" charset="0"/>
              </a:rPr>
              <a:t>This can lead to a young person with epilepsy having low self-esteem and not wanting to take part in learning and activities.</a:t>
            </a:r>
          </a:p>
          <a:p>
            <a:r>
              <a:rPr lang="en-GB" sz="2000" b="0" i="0">
                <a:solidFill>
                  <a:schemeClr val="bg1"/>
                </a:solidFill>
                <a:effectLst/>
                <a:latin typeface="RooneySans Light" panose="020B0303040302060204" pitchFamily="34" charset="0"/>
              </a:rPr>
              <a:t>Bullying is an additional stress to young people with epilepsy, and stress is a common trigger for seizures. 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805C65D7-8B32-A423-2D83-C483D47503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065" b="908"/>
          <a:stretch/>
        </p:blipFill>
        <p:spPr>
          <a:xfrm flipH="1">
            <a:off x="6457885" y="1453513"/>
            <a:ext cx="4569562" cy="540448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539A08-48C6-2458-01FA-3E916A9E1529}"/>
              </a:ext>
            </a:extLst>
          </p:cNvPr>
          <p:cNvSpPr txBox="1">
            <a:spLocks/>
          </p:cNvSpPr>
          <p:nvPr/>
        </p:nvSpPr>
        <p:spPr>
          <a:xfrm>
            <a:off x="7183806" y="3426071"/>
            <a:ext cx="2940169" cy="1305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900" i="1">
                <a:solidFill>
                  <a:srgbClr val="39277F"/>
                </a:solidFill>
                <a:latin typeface="RooneySans Light" panose="020B0303040302060204" pitchFamily="34" charset="0"/>
              </a:rPr>
              <a:t>I didn't know I’d been filmed having a seizure, until it was shared by half the school on social media. I was completely devastated.</a:t>
            </a:r>
          </a:p>
          <a:p>
            <a:pPr marL="0" indent="0" algn="ctr">
              <a:buNone/>
            </a:pPr>
            <a:r>
              <a:rPr lang="en-GB" sz="1900" i="1">
                <a:solidFill>
                  <a:srgbClr val="39277F"/>
                </a:solidFill>
                <a:latin typeface="RooneySans Light" panose="020B0303040302060204" pitchFamily="34" charset="0"/>
              </a:rPr>
              <a:t>Bethany</a:t>
            </a:r>
            <a:endParaRPr lang="en-GB" sz="1900">
              <a:solidFill>
                <a:srgbClr val="39277F"/>
              </a:solidFill>
              <a:latin typeface="RooneySans Light" panose="020B030304030206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87C59E3-7053-1049-997C-B0589F95E8E7}"/>
              </a:ext>
            </a:extLst>
          </p:cNvPr>
          <p:cNvSpPr txBox="1">
            <a:spLocks/>
          </p:cNvSpPr>
          <p:nvPr/>
        </p:nvSpPr>
        <p:spPr>
          <a:xfrm>
            <a:off x="7756550" y="2198025"/>
            <a:ext cx="1794682" cy="39154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780"/>
              </a:lnSpc>
            </a:pPr>
            <a:r>
              <a:rPr lang="en-GB" sz="19900" b="1">
                <a:solidFill>
                  <a:srgbClr val="39277F"/>
                </a:solidFill>
                <a:latin typeface="RooneySans Heavy" panose="020B0503040302060204" pitchFamily="34" charset="77"/>
              </a:rPr>
              <a:t>“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BBAC346-53C9-D1D2-5B8A-AD73EB634EEA}"/>
              </a:ext>
            </a:extLst>
          </p:cNvPr>
          <p:cNvSpPr/>
          <p:nvPr/>
        </p:nvSpPr>
        <p:spPr>
          <a:xfrm>
            <a:off x="969830" y="5381890"/>
            <a:ext cx="4091592" cy="1017150"/>
          </a:xfrm>
          <a:prstGeom prst="roundRect">
            <a:avLst>
              <a:gd name="adj" fmla="val 50000"/>
            </a:avLst>
          </a:prstGeom>
          <a:solidFill>
            <a:srgbClr val="FDD61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68FD6651-0EEA-5946-83CD-FDE5478B6D49}"/>
              </a:ext>
            </a:extLst>
          </p:cNvPr>
          <p:cNvSpPr txBox="1">
            <a:spLocks/>
          </p:cNvSpPr>
          <p:nvPr/>
        </p:nvSpPr>
        <p:spPr>
          <a:xfrm>
            <a:off x="1018906" y="5278773"/>
            <a:ext cx="3845702" cy="4093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br>
              <a:rPr lang="en-GB" sz="1800" b="1">
                <a:solidFill>
                  <a:srgbClr val="39277F"/>
                </a:solidFill>
                <a:latin typeface="RooneySans Heavy" panose="020B0503040302060204" pitchFamily="34" charset="77"/>
              </a:rPr>
            </a:br>
            <a:r>
              <a:rPr lang="en-GB" sz="1800" b="1">
                <a:solidFill>
                  <a:srgbClr val="39277F"/>
                </a:solidFill>
                <a:latin typeface="RooneySans Heavy" panose="020B0503040302060204" pitchFamily="34" charset="77"/>
              </a:rPr>
              <a:t>If you see someone being bullied, please report it to a teacher</a:t>
            </a:r>
            <a:r>
              <a:rPr lang="en-GB" sz="1600" b="1">
                <a:solidFill>
                  <a:srgbClr val="39277F"/>
                </a:solidFill>
                <a:latin typeface="RooneySans Heavy" panose="020B0503040302060204" pitchFamily="34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2802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8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C69782-61A0-74DB-3823-716F25FEC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rectangle&#10;&#10;Description automatically generated">
            <a:extLst>
              <a:ext uri="{FF2B5EF4-FFF2-40B4-BE49-F238E27FC236}">
                <a16:creationId xmlns:a16="http://schemas.microsoft.com/office/drawing/2014/main" id="{B610336C-9FD8-B6B3-1B07-E86736F6AF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448284" y="-448289"/>
            <a:ext cx="6964069" cy="78606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E926C3-C54A-68A9-74B8-427EAF225C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-56186"/>
            <a:ext cx="4569562" cy="12497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1BF3E24-287E-762D-BC81-2D66646D7CC2}"/>
              </a:ext>
            </a:extLst>
          </p:cNvPr>
          <p:cNvSpPr txBox="1">
            <a:spLocks/>
          </p:cNvSpPr>
          <p:nvPr/>
        </p:nvSpPr>
        <p:spPr>
          <a:xfrm>
            <a:off x="414703" y="508961"/>
            <a:ext cx="5399314" cy="1060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780"/>
              </a:lnSpc>
            </a:pPr>
            <a:r>
              <a:rPr lang="en-GB" sz="5400" b="1">
                <a:solidFill>
                  <a:srgbClr val="FDD616"/>
                </a:solidFill>
                <a:latin typeface="RooneySans Heavy" panose="020B0503040302060204" pitchFamily="34" charset="77"/>
              </a:rPr>
              <a:t>Inspiring stories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21BCB3B-8476-1A3C-3E51-E84184698C9F}"/>
              </a:ext>
            </a:extLst>
          </p:cNvPr>
          <p:cNvSpPr txBox="1">
            <a:spLocks/>
          </p:cNvSpPr>
          <p:nvPr/>
        </p:nvSpPr>
        <p:spPr>
          <a:xfrm>
            <a:off x="553335" y="2078829"/>
            <a:ext cx="6260197" cy="44976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 b="1">
                <a:solidFill>
                  <a:schemeClr val="bg1"/>
                </a:solidFill>
                <a:latin typeface="RooneySans Light" panose="020B0303040302060204" pitchFamily="34" charset="0"/>
              </a:rPr>
              <a:t>Renell’s Journey</a:t>
            </a:r>
          </a:p>
          <a:p>
            <a:r>
              <a:rPr lang="en-GB" sz="2000" b="1">
                <a:solidFill>
                  <a:schemeClr val="bg1"/>
                </a:solidFill>
                <a:latin typeface="RooneySans Light" panose="020B0303040302060204" pitchFamily="34" charset="0"/>
              </a:rPr>
              <a:t>Passion &amp; Talent</a:t>
            </a:r>
            <a:r>
              <a:rPr lang="en-GB" sz="2000">
                <a:solidFill>
                  <a:schemeClr val="bg1"/>
                </a:solidFill>
                <a:latin typeface="RooneySans Light" panose="020B0303040302060204" pitchFamily="34" charset="0"/>
              </a:rPr>
              <a:t>: Football has always been Renell’s love and strength.</a:t>
            </a:r>
          </a:p>
          <a:p>
            <a:r>
              <a:rPr lang="en-GB" sz="2000" b="1">
                <a:solidFill>
                  <a:schemeClr val="bg1"/>
                </a:solidFill>
                <a:latin typeface="RooneySans Light" panose="020B0303040302060204" pitchFamily="34" charset="0"/>
              </a:rPr>
              <a:t>Setback</a:t>
            </a:r>
            <a:r>
              <a:rPr lang="en-GB" sz="2000">
                <a:solidFill>
                  <a:schemeClr val="bg1"/>
                </a:solidFill>
                <a:latin typeface="RooneySans Light" panose="020B0303040302060204" pitchFamily="34" charset="0"/>
              </a:rPr>
              <a:t>: An epilepsy diagnosis threatened to end his dream.</a:t>
            </a:r>
          </a:p>
          <a:p>
            <a:r>
              <a:rPr lang="en-GB" sz="2000" b="1">
                <a:solidFill>
                  <a:schemeClr val="bg1"/>
                </a:solidFill>
                <a:latin typeface="RooneySans Light" panose="020B0303040302060204" pitchFamily="34" charset="0"/>
              </a:rPr>
              <a:t>Determination</a:t>
            </a:r>
            <a:r>
              <a:rPr lang="en-GB" sz="2000">
                <a:solidFill>
                  <a:schemeClr val="bg1"/>
                </a:solidFill>
                <a:latin typeface="RooneySans Light" panose="020B0303040302060204" pitchFamily="34" charset="0"/>
              </a:rPr>
              <a:t>: He refused to give up and kept pushing forward.</a:t>
            </a:r>
          </a:p>
          <a:p>
            <a:r>
              <a:rPr lang="en-GB" sz="2000" b="1">
                <a:solidFill>
                  <a:schemeClr val="bg1"/>
                </a:solidFill>
                <a:latin typeface="RooneySans Light" panose="020B0303040302060204" pitchFamily="34" charset="0"/>
              </a:rPr>
              <a:t>Achievement</a:t>
            </a:r>
            <a:r>
              <a:rPr lang="en-GB" sz="2000">
                <a:solidFill>
                  <a:schemeClr val="bg1"/>
                </a:solidFill>
                <a:latin typeface="RooneySans Light" panose="020B0303040302060204" pitchFamily="34" charset="0"/>
              </a:rPr>
              <a:t>: Renell ended up playing for Santan Dave’s team in the Baller League, proving epilepsy doesn’t define ambition.</a:t>
            </a:r>
          </a:p>
          <a:p>
            <a:endParaRPr lang="en-GB" sz="2000" b="0" i="0">
              <a:solidFill>
                <a:schemeClr val="bg1"/>
              </a:solidFill>
              <a:effectLst/>
              <a:latin typeface="RooneySans Light" panose="020B030304030206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99B9D5-1E28-BA0E-7420-5AD6A4BC54D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5344" y="1569864"/>
            <a:ext cx="3363321" cy="462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359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people standing next to a machine&#10;&#10;Description automatically generated">
            <a:extLst>
              <a:ext uri="{FF2B5EF4-FFF2-40B4-BE49-F238E27FC236}">
                <a16:creationId xmlns:a16="http://schemas.microsoft.com/office/drawing/2014/main" id="{CCD88B30-98EA-466C-CF0E-D051CCCF2A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556239" y="222243"/>
            <a:ext cx="6858001" cy="6413518"/>
          </a:xfrm>
          <a:prstGeom prst="rect">
            <a:avLst/>
          </a:prstGeom>
        </p:spPr>
      </p:pic>
      <p:pic>
        <p:nvPicPr>
          <p:cNvPr id="8" name="Picture 7" descr="A blue and black rectangle&#10;&#10;Description automatically generated">
            <a:extLst>
              <a:ext uri="{FF2B5EF4-FFF2-40B4-BE49-F238E27FC236}">
                <a16:creationId xmlns:a16="http://schemas.microsoft.com/office/drawing/2014/main" id="{04B1054C-7F81-531F-5892-42D76FB48F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735442" y="-731047"/>
            <a:ext cx="6858000" cy="83200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9D0617-CAD8-67D1-0FC1-843CF13156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-56186"/>
            <a:ext cx="4569562" cy="124970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D3450D1-7D29-D3B2-A907-767A71F84837}"/>
              </a:ext>
            </a:extLst>
          </p:cNvPr>
          <p:cNvSpPr txBox="1">
            <a:spLocks/>
          </p:cNvSpPr>
          <p:nvPr/>
        </p:nvSpPr>
        <p:spPr>
          <a:xfrm>
            <a:off x="640603" y="1034472"/>
            <a:ext cx="5455397" cy="12373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780"/>
              </a:lnSpc>
            </a:pPr>
            <a:r>
              <a:rPr lang="en-GB" sz="5400" b="1" u="none" strike="noStrike">
                <a:solidFill>
                  <a:srgbClr val="FDD616"/>
                </a:solidFill>
                <a:effectLst/>
                <a:latin typeface="RooneySans Heavy" panose="020B0503040302060204" pitchFamily="34" charset="77"/>
              </a:rPr>
              <a:t>How to support a friend with epilepsy</a:t>
            </a:r>
            <a:endParaRPr lang="en-GB" sz="5400" b="1">
              <a:solidFill>
                <a:srgbClr val="FDD616"/>
              </a:solidFill>
              <a:latin typeface="RooneySans Heavy" panose="020B0503040302060204" pitchFamily="34" charset="77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B280CFF-27E9-24F6-E600-4056CC2CB174}"/>
              </a:ext>
            </a:extLst>
          </p:cNvPr>
          <p:cNvSpPr txBox="1">
            <a:spLocks/>
          </p:cNvSpPr>
          <p:nvPr/>
        </p:nvSpPr>
        <p:spPr>
          <a:xfrm>
            <a:off x="640603" y="2842390"/>
            <a:ext cx="6991589" cy="20462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800" u="none" strike="noStrike">
                <a:solidFill>
                  <a:schemeClr val="bg1"/>
                </a:solidFill>
                <a:effectLst/>
                <a:latin typeface="RooneySans Light" panose="020B0303040302060204" pitchFamily="34" charset="0"/>
              </a:rPr>
              <a:t>Don’t assume I can’t do things – I can still enjoy sleepovers, school trips, and fun days out. Just ask me what works best.</a:t>
            </a:r>
          </a:p>
          <a:p>
            <a:pPr algn="l"/>
            <a:r>
              <a:rPr lang="en-GB" sz="1800" u="none" strike="noStrike">
                <a:solidFill>
                  <a:schemeClr val="bg1"/>
                </a:solidFill>
                <a:effectLst/>
                <a:latin typeface="RooneySans Light" panose="020B0303040302060204" pitchFamily="34" charset="0"/>
              </a:rPr>
              <a:t>Learn how I like to be supported – If I have a seizure, knowing what helps me feel safe and calm makes a big difference.</a:t>
            </a:r>
          </a:p>
          <a:p>
            <a:pPr algn="l"/>
            <a:r>
              <a:rPr lang="en-GB" sz="1800" u="none" strike="noStrike">
                <a:solidFill>
                  <a:schemeClr val="bg1"/>
                </a:solidFill>
                <a:effectLst/>
                <a:latin typeface="RooneySans Light" panose="020B0303040302060204" pitchFamily="34" charset="0"/>
              </a:rPr>
              <a:t>Understand that I might have off days – Sometimes I might seem tired, quiet, or not myself. That could be because of my epilepsy or the medication I take.</a:t>
            </a:r>
          </a:p>
          <a:p>
            <a:pPr algn="l"/>
            <a:r>
              <a:rPr lang="en-GB" sz="1800" u="none" strike="noStrike">
                <a:solidFill>
                  <a:schemeClr val="bg1"/>
                </a:solidFill>
                <a:effectLst/>
                <a:latin typeface="RooneySans Light" panose="020B0303040302060204" pitchFamily="34" charset="0"/>
              </a:rPr>
              <a:t>Ask questions if you’re unsure – I’d rather you ask than guess. I’m happy to explain what epilepsy means for me.</a:t>
            </a:r>
          </a:p>
          <a:p>
            <a:pPr algn="l"/>
            <a:r>
              <a:rPr lang="en-GB" sz="1800" u="none" strike="noStrike">
                <a:solidFill>
                  <a:schemeClr val="bg1"/>
                </a:solidFill>
                <a:effectLst/>
                <a:latin typeface="RooneySans Light" panose="020B0303040302060204" pitchFamily="34" charset="0"/>
              </a:rPr>
              <a:t>Be kind and include me – Feeling accepted and supported by friends makes school a much better place.</a:t>
            </a:r>
          </a:p>
        </p:txBody>
      </p:sp>
    </p:spTree>
    <p:extLst>
      <p:ext uri="{BB962C8B-B14F-4D97-AF65-F5344CB8AC3E}">
        <p14:creationId xmlns:p14="http://schemas.microsoft.com/office/powerpoint/2010/main" val="15750741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8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F4CF1815-0737-A2C9-6E8B-15DC127553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685" t="16657" b="15558"/>
          <a:stretch/>
        </p:blipFill>
        <p:spPr>
          <a:xfrm>
            <a:off x="0" y="0"/>
            <a:ext cx="7168895" cy="687219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AB494BC-25D4-E473-3B15-F7CE00C6BA47}"/>
              </a:ext>
            </a:extLst>
          </p:cNvPr>
          <p:cNvSpPr txBox="1">
            <a:spLocks/>
          </p:cNvSpPr>
          <p:nvPr/>
        </p:nvSpPr>
        <p:spPr>
          <a:xfrm>
            <a:off x="518160" y="1732217"/>
            <a:ext cx="5577840" cy="459957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GB" sz="3600">
                <a:solidFill>
                  <a:schemeClr val="bg1"/>
                </a:solidFill>
                <a:latin typeface="RooneySans Regular" panose="020B0503040302060204" pitchFamily="34" charset="0"/>
              </a:rPr>
              <a:t>How many different types of epileptic seizures are there, and do they all look the same?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C6B6B8DB-4A1A-BF49-FFCC-F7D885AA0E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065" b="908"/>
          <a:stretch/>
        </p:blipFill>
        <p:spPr>
          <a:xfrm rot="11700000" flipV="1">
            <a:off x="6535759" y="794745"/>
            <a:ext cx="7273908" cy="860295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C26907E-58D4-8FFC-7020-167E7FAE3C14}"/>
              </a:ext>
            </a:extLst>
          </p:cNvPr>
          <p:cNvSpPr txBox="1">
            <a:spLocks/>
          </p:cNvSpPr>
          <p:nvPr/>
        </p:nvSpPr>
        <p:spPr>
          <a:xfrm>
            <a:off x="267837" y="335658"/>
            <a:ext cx="5399314" cy="1060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780"/>
              </a:lnSpc>
            </a:pPr>
            <a:r>
              <a:rPr lang="en-GB" sz="5400" b="1">
                <a:solidFill>
                  <a:srgbClr val="FDD616"/>
                </a:solidFill>
                <a:latin typeface="RooneySans Heavy" panose="020B0503040302060204" pitchFamily="34" charset="77"/>
              </a:rPr>
              <a:t>Question 1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87E4FCF-D578-B2F4-7093-B5ECBB427291}"/>
              </a:ext>
            </a:extLst>
          </p:cNvPr>
          <p:cNvSpPr txBox="1">
            <a:spLocks/>
          </p:cNvSpPr>
          <p:nvPr/>
        </p:nvSpPr>
        <p:spPr>
          <a:xfrm>
            <a:off x="7997927" y="1493621"/>
            <a:ext cx="3893602" cy="699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780"/>
              </a:lnSpc>
            </a:pPr>
            <a:r>
              <a:rPr lang="en-GB" sz="5400" b="1">
                <a:solidFill>
                  <a:srgbClr val="39277F"/>
                </a:solidFill>
                <a:latin typeface="RooneySans Heavy" panose="020B0503040302060204" pitchFamily="34" charset="77"/>
              </a:rPr>
              <a:t>Answer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4F029A3-1E3A-4EC2-4B2A-B3D74A90C3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-56186"/>
            <a:ext cx="4569562" cy="1249701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A1E967DF-4DE2-11A1-C6FD-5077B7DA1927}"/>
              </a:ext>
            </a:extLst>
          </p:cNvPr>
          <p:cNvSpPr txBox="1">
            <a:spLocks/>
          </p:cNvSpPr>
          <p:nvPr/>
        </p:nvSpPr>
        <p:spPr>
          <a:xfrm>
            <a:off x="7756550" y="2854960"/>
            <a:ext cx="4435449" cy="4019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800"/>
              </a:lnSpc>
              <a:spcBef>
                <a:spcPts val="2400"/>
              </a:spcBef>
              <a:buNone/>
            </a:pPr>
            <a:r>
              <a:rPr lang="en-GB" sz="3600">
                <a:solidFill>
                  <a:srgbClr val="39277F"/>
                </a:solidFill>
                <a:latin typeface="RooneySans Regular" panose="020B0503040302060204" pitchFamily="34" charset="0"/>
              </a:rPr>
              <a:t>There are over 40 different types of seizures!</a:t>
            </a:r>
          </a:p>
        </p:txBody>
      </p:sp>
    </p:spTree>
    <p:extLst>
      <p:ext uri="{BB962C8B-B14F-4D97-AF65-F5344CB8AC3E}">
        <p14:creationId xmlns:p14="http://schemas.microsoft.com/office/powerpoint/2010/main" val="17523515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8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ACCF43-E40C-3A1F-15BB-6EDC51B1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84FA15BA-CA54-EC3C-FFAB-515EF064AB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685" t="16657" b="15558"/>
          <a:stretch/>
        </p:blipFill>
        <p:spPr>
          <a:xfrm>
            <a:off x="0" y="0"/>
            <a:ext cx="7168895" cy="687219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8E56727-5549-76D1-0FF9-6D0C2E23C317}"/>
              </a:ext>
            </a:extLst>
          </p:cNvPr>
          <p:cNvSpPr txBox="1">
            <a:spLocks/>
          </p:cNvSpPr>
          <p:nvPr/>
        </p:nvSpPr>
        <p:spPr>
          <a:xfrm>
            <a:off x="696686" y="1641987"/>
            <a:ext cx="5399314" cy="468980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GB" sz="3600">
                <a:solidFill>
                  <a:schemeClr val="bg1"/>
                </a:solidFill>
                <a:latin typeface="RooneySans Regular" panose="020B0503040302060204" pitchFamily="34" charset="0"/>
              </a:rPr>
              <a:t>About how many children and young people in the UK have epilepsy?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0F743412-6CAE-9D5B-37F5-E99E0B1CF9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065" b="908"/>
          <a:stretch/>
        </p:blipFill>
        <p:spPr>
          <a:xfrm rot="11700000" flipV="1">
            <a:off x="6535759" y="794745"/>
            <a:ext cx="7273908" cy="860295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3B292EC1-92AF-E61C-6E8A-DB05B226C3F4}"/>
              </a:ext>
            </a:extLst>
          </p:cNvPr>
          <p:cNvSpPr txBox="1">
            <a:spLocks/>
          </p:cNvSpPr>
          <p:nvPr/>
        </p:nvSpPr>
        <p:spPr>
          <a:xfrm>
            <a:off x="267837" y="335658"/>
            <a:ext cx="5399314" cy="1060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780"/>
              </a:lnSpc>
            </a:pPr>
            <a:r>
              <a:rPr lang="en-GB" sz="5400" b="1">
                <a:solidFill>
                  <a:srgbClr val="FDD616"/>
                </a:solidFill>
                <a:latin typeface="RooneySans Heavy" panose="020B0503040302060204" pitchFamily="34" charset="77"/>
              </a:rPr>
              <a:t>Question 2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B39D797-0D5E-4D69-914F-A6D9D1D26743}"/>
              </a:ext>
            </a:extLst>
          </p:cNvPr>
          <p:cNvSpPr txBox="1">
            <a:spLocks/>
          </p:cNvSpPr>
          <p:nvPr/>
        </p:nvSpPr>
        <p:spPr>
          <a:xfrm>
            <a:off x="7997927" y="1493621"/>
            <a:ext cx="3893602" cy="699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780"/>
              </a:lnSpc>
            </a:pPr>
            <a:r>
              <a:rPr lang="en-GB" sz="5400" b="1">
                <a:solidFill>
                  <a:srgbClr val="39277F"/>
                </a:solidFill>
                <a:latin typeface="RooneySans Heavy" panose="020B0503040302060204" pitchFamily="34" charset="77"/>
              </a:rPr>
              <a:t>Answer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8D76DF0-D419-F75C-C4CC-DABE967AA1F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-56186"/>
            <a:ext cx="4569562" cy="1249701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71ED11A-C6CF-1E70-31F1-D5CBFED0D7B9}"/>
              </a:ext>
            </a:extLst>
          </p:cNvPr>
          <p:cNvSpPr txBox="1">
            <a:spLocks/>
          </p:cNvSpPr>
          <p:nvPr/>
        </p:nvSpPr>
        <p:spPr>
          <a:xfrm>
            <a:off x="7865580" y="2703870"/>
            <a:ext cx="4025949" cy="4170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700"/>
              </a:lnSpc>
              <a:buNone/>
            </a:pPr>
            <a:r>
              <a:rPr lang="en-GB" sz="3200">
                <a:solidFill>
                  <a:srgbClr val="39277F"/>
                </a:solidFill>
                <a:latin typeface="RooneySans Regular" panose="020B0503040302060204" pitchFamily="34" charset="0"/>
              </a:rPr>
              <a:t>Over 103,600 children and young people in the UK have epilepsy. </a:t>
            </a:r>
          </a:p>
          <a:p>
            <a:pPr marL="0" indent="0">
              <a:lnSpc>
                <a:spcPts val="3700"/>
              </a:lnSpc>
              <a:buNone/>
            </a:pPr>
            <a:r>
              <a:rPr lang="en-GB" sz="3200">
                <a:solidFill>
                  <a:srgbClr val="39277F"/>
                </a:solidFill>
                <a:latin typeface="RooneySans Regular" panose="020B0503040302060204" pitchFamily="34" charset="0"/>
              </a:rPr>
              <a:t>That’s about 1 in every 200. </a:t>
            </a:r>
          </a:p>
          <a:p>
            <a:pPr marL="0" indent="0">
              <a:lnSpc>
                <a:spcPts val="2320"/>
              </a:lnSpc>
              <a:buNone/>
            </a:pPr>
            <a:endParaRPr lang="en-GB" sz="1600">
              <a:solidFill>
                <a:srgbClr val="39277F"/>
              </a:solidFill>
              <a:latin typeface="RooneySans Light" panose="020B030304030206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395385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8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007461-AE1F-C2C6-A11B-16B1DC286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C919D0A1-A6E4-1F64-933F-FA0245D7E2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685" t="16657" b="15558"/>
          <a:stretch/>
        </p:blipFill>
        <p:spPr>
          <a:xfrm>
            <a:off x="0" y="0"/>
            <a:ext cx="7168895" cy="687219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E3943FD-805D-2C59-1687-346C0E294234}"/>
              </a:ext>
            </a:extLst>
          </p:cNvPr>
          <p:cNvSpPr txBox="1">
            <a:spLocks/>
          </p:cNvSpPr>
          <p:nvPr/>
        </p:nvSpPr>
        <p:spPr>
          <a:xfrm>
            <a:off x="983226" y="1877961"/>
            <a:ext cx="5112774" cy="44538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GB" sz="3600">
                <a:solidFill>
                  <a:schemeClr val="bg1"/>
                </a:solidFill>
                <a:latin typeface="RooneySans Regular" panose="020B0503040302060204" pitchFamily="34" charset="0"/>
              </a:rPr>
              <a:t>How can epilepsy affect someone's life?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D812751C-4C17-90FA-6488-F41A221012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065" b="908"/>
          <a:stretch/>
        </p:blipFill>
        <p:spPr>
          <a:xfrm rot="11700000" flipV="1">
            <a:off x="6535759" y="794745"/>
            <a:ext cx="7273908" cy="860295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7113AF09-BE05-89A2-DF0E-9E8BFD8946B3}"/>
              </a:ext>
            </a:extLst>
          </p:cNvPr>
          <p:cNvSpPr txBox="1">
            <a:spLocks/>
          </p:cNvSpPr>
          <p:nvPr/>
        </p:nvSpPr>
        <p:spPr>
          <a:xfrm>
            <a:off x="267837" y="335658"/>
            <a:ext cx="5399314" cy="1060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780"/>
              </a:lnSpc>
            </a:pPr>
            <a:r>
              <a:rPr lang="en-GB" sz="5400" b="1">
                <a:solidFill>
                  <a:srgbClr val="FDD616"/>
                </a:solidFill>
                <a:latin typeface="RooneySans Heavy" panose="020B0503040302060204" pitchFamily="34" charset="77"/>
              </a:rPr>
              <a:t>Question 3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9DAFA6C-B1C3-C7E7-A449-5A4D77BD7E4B}"/>
              </a:ext>
            </a:extLst>
          </p:cNvPr>
          <p:cNvSpPr txBox="1">
            <a:spLocks/>
          </p:cNvSpPr>
          <p:nvPr/>
        </p:nvSpPr>
        <p:spPr>
          <a:xfrm>
            <a:off x="7997927" y="1493621"/>
            <a:ext cx="3893602" cy="699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780"/>
              </a:lnSpc>
            </a:pPr>
            <a:r>
              <a:rPr lang="en-GB" sz="5400" b="1">
                <a:solidFill>
                  <a:srgbClr val="39277F"/>
                </a:solidFill>
                <a:latin typeface="RooneySans Heavy" panose="020B0503040302060204" pitchFamily="34" charset="77"/>
              </a:rPr>
              <a:t>Answer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7911625-18A1-E53B-8E6F-D4063BCD676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-56186"/>
            <a:ext cx="4569562" cy="1249701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3692D50F-957A-1616-3FDB-ABF52CC622B2}"/>
              </a:ext>
            </a:extLst>
          </p:cNvPr>
          <p:cNvSpPr txBox="1">
            <a:spLocks/>
          </p:cNvSpPr>
          <p:nvPr/>
        </p:nvSpPr>
        <p:spPr>
          <a:xfrm>
            <a:off x="7924800" y="2625212"/>
            <a:ext cx="3893602" cy="4249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400"/>
              </a:lnSpc>
              <a:buNone/>
            </a:pPr>
            <a:r>
              <a:rPr lang="en-GB" sz="3200">
                <a:solidFill>
                  <a:srgbClr val="39277F"/>
                </a:solidFill>
                <a:latin typeface="RooneySans Regular" panose="020B0503040302060204" pitchFamily="34" charset="0"/>
              </a:rPr>
              <a:t>Epilepsy can affect lots of things - </a:t>
            </a:r>
          </a:p>
          <a:p>
            <a:pPr marL="0" indent="0">
              <a:lnSpc>
                <a:spcPts val="3400"/>
              </a:lnSpc>
              <a:buNone/>
            </a:pPr>
            <a:r>
              <a:rPr lang="en-GB" sz="3200">
                <a:solidFill>
                  <a:srgbClr val="39277F"/>
                </a:solidFill>
                <a:latin typeface="RooneySans Regular" panose="020B0503040302060204" pitchFamily="34" charset="0"/>
              </a:rPr>
              <a:t>Like memory, sleep, mental health, confidence, and how someone feels at school. </a:t>
            </a:r>
          </a:p>
          <a:p>
            <a:pPr marL="342900" indent="-342900">
              <a:lnSpc>
                <a:spcPts val="3400"/>
              </a:lnSpc>
              <a:buFont typeface="+mj-lt"/>
              <a:buAutoNum type="arabicPeriod"/>
            </a:pPr>
            <a:endParaRPr lang="en-GB" sz="3200">
              <a:solidFill>
                <a:srgbClr val="39277F"/>
              </a:solidFill>
              <a:latin typeface="RooneySans Regular" panose="020B050304030206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9868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8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CD7BC2-9B41-2095-81BA-9E9875750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C36F4764-77EC-ECA2-852D-AE8F7728AA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685" t="16657" b="15558"/>
          <a:stretch/>
        </p:blipFill>
        <p:spPr>
          <a:xfrm>
            <a:off x="0" y="0"/>
            <a:ext cx="7168895" cy="687219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884E1CE-A149-9D49-5B88-68C0D360200B}"/>
              </a:ext>
            </a:extLst>
          </p:cNvPr>
          <p:cNvSpPr txBox="1">
            <a:spLocks/>
          </p:cNvSpPr>
          <p:nvPr/>
        </p:nvSpPr>
        <p:spPr>
          <a:xfrm>
            <a:off x="914400" y="1838631"/>
            <a:ext cx="5181600" cy="449315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GB" sz="3600">
                <a:solidFill>
                  <a:schemeClr val="bg1"/>
                </a:solidFill>
                <a:latin typeface="RooneySans Regular" panose="020B0503040302060204" pitchFamily="34" charset="0"/>
              </a:rPr>
              <a:t>What should you do if you see someone having a seizure at school?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E068708F-FC2B-134E-C80C-4FE3835755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065" b="908"/>
          <a:stretch/>
        </p:blipFill>
        <p:spPr>
          <a:xfrm rot="11700000" flipV="1">
            <a:off x="6535759" y="794745"/>
            <a:ext cx="7273908" cy="860295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8784205-D8E4-7D2A-2200-0D533124838B}"/>
              </a:ext>
            </a:extLst>
          </p:cNvPr>
          <p:cNvSpPr txBox="1">
            <a:spLocks/>
          </p:cNvSpPr>
          <p:nvPr/>
        </p:nvSpPr>
        <p:spPr>
          <a:xfrm>
            <a:off x="267837" y="335658"/>
            <a:ext cx="5399314" cy="1060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780"/>
              </a:lnSpc>
            </a:pPr>
            <a:r>
              <a:rPr lang="en-GB" sz="5400" b="1">
                <a:solidFill>
                  <a:srgbClr val="FDD616"/>
                </a:solidFill>
                <a:latin typeface="RooneySans Heavy" panose="020B0503040302060204" pitchFamily="34" charset="77"/>
              </a:rPr>
              <a:t>Question 4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1F117CA-7974-64CA-D53A-9D40ACD4D179}"/>
              </a:ext>
            </a:extLst>
          </p:cNvPr>
          <p:cNvSpPr txBox="1">
            <a:spLocks/>
          </p:cNvSpPr>
          <p:nvPr/>
        </p:nvSpPr>
        <p:spPr>
          <a:xfrm>
            <a:off x="7997927" y="1493621"/>
            <a:ext cx="3893602" cy="699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780"/>
              </a:lnSpc>
            </a:pPr>
            <a:r>
              <a:rPr lang="en-GB" sz="5400" b="1">
                <a:solidFill>
                  <a:srgbClr val="39277F"/>
                </a:solidFill>
                <a:latin typeface="RooneySans Heavy" panose="020B0503040302060204" pitchFamily="34" charset="77"/>
              </a:rPr>
              <a:t>Answer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F0447BB-F0A3-AFF4-A2D5-262FA8213A4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-56186"/>
            <a:ext cx="4569562" cy="1249701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DE859D3C-EB2C-752F-3554-046149F5F1CF}"/>
              </a:ext>
            </a:extLst>
          </p:cNvPr>
          <p:cNvSpPr txBox="1">
            <a:spLocks/>
          </p:cNvSpPr>
          <p:nvPr/>
        </p:nvSpPr>
        <p:spPr>
          <a:xfrm>
            <a:off x="8083295" y="2493477"/>
            <a:ext cx="3646590" cy="4380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400"/>
              </a:lnSpc>
              <a:buNone/>
            </a:pPr>
            <a:r>
              <a:rPr lang="en-GB" sz="3200">
                <a:solidFill>
                  <a:srgbClr val="39277F"/>
                </a:solidFill>
                <a:latin typeface="RooneySans Regular" panose="020B0503040302060204" pitchFamily="34" charset="0"/>
              </a:rPr>
              <a:t>Time the seizure, move dangerous objects, cushion their head, call 999 if it lasts for more than 5 minutes.</a:t>
            </a:r>
          </a:p>
          <a:p>
            <a:pPr marL="342900" indent="-342900">
              <a:lnSpc>
                <a:spcPts val="2320"/>
              </a:lnSpc>
              <a:buFont typeface="+mj-lt"/>
              <a:buAutoNum type="arabicPeriod"/>
            </a:pPr>
            <a:endParaRPr lang="en-GB" sz="1400">
              <a:solidFill>
                <a:srgbClr val="39277F"/>
              </a:solidFill>
              <a:latin typeface="RooneySans Light" panose="020B030304030206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45339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8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7B9B9F-10DC-8427-0EF3-DBB8876CE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619B9572-17A0-B440-D983-D10A44BDC7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685" t="16657" b="15558"/>
          <a:stretch/>
        </p:blipFill>
        <p:spPr>
          <a:xfrm>
            <a:off x="0" y="0"/>
            <a:ext cx="7168895" cy="687219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A2E3845-F428-6CD8-0EEE-11DFB3396528}"/>
              </a:ext>
            </a:extLst>
          </p:cNvPr>
          <p:cNvSpPr txBox="1">
            <a:spLocks/>
          </p:cNvSpPr>
          <p:nvPr/>
        </p:nvSpPr>
        <p:spPr>
          <a:xfrm>
            <a:off x="1111045" y="1632155"/>
            <a:ext cx="4984955" cy="46996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GB" sz="3600">
                <a:solidFill>
                  <a:schemeClr val="bg1"/>
                </a:solidFill>
                <a:latin typeface="RooneySans Light"/>
              </a:rPr>
              <a:t>What are some good ways to support a friend with epilepsy at school?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6233ED09-2C4C-0C98-E2B7-5F03307643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065" b="908"/>
          <a:stretch/>
        </p:blipFill>
        <p:spPr>
          <a:xfrm rot="11700000" flipV="1">
            <a:off x="6535759" y="794745"/>
            <a:ext cx="7273908" cy="8602956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82EF78A-096D-AD40-5C14-C180A4CA4B7B}"/>
              </a:ext>
            </a:extLst>
          </p:cNvPr>
          <p:cNvSpPr txBox="1">
            <a:spLocks/>
          </p:cNvSpPr>
          <p:nvPr/>
        </p:nvSpPr>
        <p:spPr>
          <a:xfrm>
            <a:off x="267837" y="335658"/>
            <a:ext cx="5399314" cy="1060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780"/>
              </a:lnSpc>
            </a:pPr>
            <a:r>
              <a:rPr lang="en-GB" sz="5400" b="1">
                <a:solidFill>
                  <a:srgbClr val="FDD616"/>
                </a:solidFill>
                <a:latin typeface="RooneySans Heavy" panose="020B0503040302060204" pitchFamily="34" charset="77"/>
              </a:rPr>
              <a:t>Question 5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4DC903A-CBF8-CB21-9350-3C8F80F94F71}"/>
              </a:ext>
            </a:extLst>
          </p:cNvPr>
          <p:cNvSpPr txBox="1">
            <a:spLocks/>
          </p:cNvSpPr>
          <p:nvPr/>
        </p:nvSpPr>
        <p:spPr>
          <a:xfrm>
            <a:off x="7997927" y="1493621"/>
            <a:ext cx="3893602" cy="6997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780"/>
              </a:lnSpc>
            </a:pPr>
            <a:r>
              <a:rPr lang="en-GB" sz="5400" b="1">
                <a:solidFill>
                  <a:srgbClr val="39277F"/>
                </a:solidFill>
                <a:latin typeface="RooneySans Heavy" panose="020B0503040302060204" pitchFamily="34" charset="77"/>
              </a:rPr>
              <a:t>Answer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814CB71-43B7-DA61-1EB0-AB3A51A818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-56186"/>
            <a:ext cx="4569562" cy="1249701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EC660503-626D-144E-4CF1-BAEB697B0CB4}"/>
              </a:ext>
            </a:extLst>
          </p:cNvPr>
          <p:cNvSpPr txBox="1">
            <a:spLocks/>
          </p:cNvSpPr>
          <p:nvPr/>
        </p:nvSpPr>
        <p:spPr>
          <a:xfrm>
            <a:off x="7997927" y="2566218"/>
            <a:ext cx="3893602" cy="43082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300"/>
              </a:lnSpc>
              <a:buNone/>
            </a:pPr>
            <a:r>
              <a:rPr lang="en-GB" sz="3200">
                <a:solidFill>
                  <a:srgbClr val="39277F"/>
                </a:solidFill>
                <a:latin typeface="RooneySans Light" panose="020B0303040302060204" pitchFamily="34" charset="77"/>
              </a:rPr>
              <a:t>Be kind and include them. Ask questions if you’re unsure. </a:t>
            </a:r>
          </a:p>
          <a:p>
            <a:pPr marL="0" indent="0">
              <a:lnSpc>
                <a:spcPts val="3300"/>
              </a:lnSpc>
              <a:buNone/>
            </a:pPr>
            <a:r>
              <a:rPr lang="en-GB" sz="3200">
                <a:solidFill>
                  <a:srgbClr val="39277F"/>
                </a:solidFill>
                <a:latin typeface="RooneySans Light" panose="020B0303040302060204" pitchFamily="34" charset="77"/>
              </a:rPr>
              <a:t>Don’t assume they can’t do things.</a:t>
            </a:r>
          </a:p>
          <a:p>
            <a:pPr marL="342900" indent="-342900">
              <a:lnSpc>
                <a:spcPts val="2320"/>
              </a:lnSpc>
              <a:buFont typeface="+mj-lt"/>
              <a:buAutoNum type="arabicPeriod"/>
            </a:pPr>
            <a:endParaRPr lang="en-GB" sz="3200">
              <a:solidFill>
                <a:srgbClr val="39277F"/>
              </a:solidFill>
              <a:latin typeface="RooneySans Light" panose="020B030304030206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572426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8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3FDCAD-1FE2-F404-990D-0A8CBF545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8CAC40C4-CDB1-8B69-354E-26D977A976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171" t="23055" r="832" b="23740"/>
          <a:stretch/>
        </p:blipFill>
        <p:spPr>
          <a:xfrm>
            <a:off x="0" y="0"/>
            <a:ext cx="9080500" cy="6858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8703659-F0DB-D301-1CA7-4878F961B36B}"/>
              </a:ext>
            </a:extLst>
          </p:cNvPr>
          <p:cNvSpPr txBox="1">
            <a:spLocks/>
          </p:cNvSpPr>
          <p:nvPr/>
        </p:nvSpPr>
        <p:spPr>
          <a:xfrm>
            <a:off x="696686" y="1792805"/>
            <a:ext cx="5399314" cy="1060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780"/>
              </a:lnSpc>
            </a:pPr>
            <a:r>
              <a:rPr lang="en-GB" sz="5400" b="1">
                <a:solidFill>
                  <a:srgbClr val="FDD616"/>
                </a:solidFill>
                <a:latin typeface="RooneySans Heavy" panose="020B0503040302060204" pitchFamily="34" charset="77"/>
              </a:rPr>
              <a:t>Thank you for watching!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1E9B5F-D4D4-2904-C315-06E4EB2AC2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5430214"/>
            <a:ext cx="4569562" cy="124970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9F6302A-1532-9B1F-E37E-CEB6A1CB8443}"/>
              </a:ext>
            </a:extLst>
          </p:cNvPr>
          <p:cNvSpPr txBox="1">
            <a:spLocks/>
          </p:cNvSpPr>
          <p:nvPr/>
        </p:nvSpPr>
        <p:spPr>
          <a:xfrm>
            <a:off x="696686" y="3259980"/>
            <a:ext cx="5018314" cy="20462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000">
                <a:solidFill>
                  <a:schemeClr val="bg1"/>
                </a:solidFill>
                <a:latin typeface="RooneySans Light" panose="020B0303040302060204" pitchFamily="34" charset="77"/>
              </a:rPr>
              <a:t>We hope you’ve enjoyed learning more about epilepsy and hearing the stories of some inspiring young people.</a:t>
            </a:r>
          </a:p>
          <a:p>
            <a:pPr marL="0" indent="0">
              <a:buNone/>
            </a:pPr>
            <a:r>
              <a:rPr lang="en-GB" sz="2000">
                <a:solidFill>
                  <a:schemeClr val="bg1"/>
                </a:solidFill>
                <a:latin typeface="RooneySans Light" panose="020B0303040302060204" pitchFamily="34" charset="77"/>
              </a:rPr>
              <a:t>If you’re interested in finding out more or want to explore how to offer support, the next slide includes helpful resources and information.</a:t>
            </a:r>
          </a:p>
        </p:txBody>
      </p:sp>
    </p:spTree>
    <p:extLst>
      <p:ext uri="{BB962C8B-B14F-4D97-AF65-F5344CB8AC3E}">
        <p14:creationId xmlns:p14="http://schemas.microsoft.com/office/powerpoint/2010/main" val="68422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C8C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749335-46AC-706D-DEDC-46052C057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3CD5C72A-276C-AAA8-9365-BEC57036BB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4171" t="23055" r="832" b="23740"/>
          <a:stretch/>
        </p:blipFill>
        <p:spPr>
          <a:xfrm>
            <a:off x="0" y="0"/>
            <a:ext cx="9080500" cy="68580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EA449418-D973-2F00-11D0-7588030A5C19}"/>
              </a:ext>
            </a:extLst>
          </p:cNvPr>
          <p:cNvSpPr txBox="1">
            <a:spLocks/>
          </p:cNvSpPr>
          <p:nvPr/>
        </p:nvSpPr>
        <p:spPr>
          <a:xfrm>
            <a:off x="696686" y="1372675"/>
            <a:ext cx="6091292" cy="1060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780"/>
              </a:lnSpc>
            </a:pPr>
            <a:r>
              <a:rPr lang="en-GB" sz="5400" b="1">
                <a:solidFill>
                  <a:srgbClr val="39277F"/>
                </a:solidFill>
                <a:latin typeface="RooneySans Heavy" panose="020B0503040302060204" pitchFamily="34" charset="77"/>
              </a:rPr>
              <a:t>More information can be found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A8007B-8F82-AA4E-5E5A-D6C5CAEBA16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56550" y="5430214"/>
            <a:ext cx="4569562" cy="124970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8067589-A139-C855-99F2-8627086FBEC1}"/>
              </a:ext>
            </a:extLst>
          </p:cNvPr>
          <p:cNvSpPr txBox="1">
            <a:spLocks/>
          </p:cNvSpPr>
          <p:nvPr/>
        </p:nvSpPr>
        <p:spPr>
          <a:xfrm>
            <a:off x="696686" y="5172636"/>
            <a:ext cx="5018314" cy="348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00">
                <a:solidFill>
                  <a:srgbClr val="39277F"/>
                </a:solidFill>
                <a:latin typeface="RooneySans Light" panose="020B0303040302060204" pitchFamily="34" charset="77"/>
              </a:rPr>
              <a:t>Find us on social media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4116A1-E9A8-525A-A5AF-DC499B7D54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8549" y="5616267"/>
            <a:ext cx="397700" cy="37229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2F3F651-43D3-DEA3-5319-1B433522D6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33389" y="5616267"/>
            <a:ext cx="397700" cy="3977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B5CE9E1C-4215-8A58-331C-6F95272BF4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77085" y="5616267"/>
            <a:ext cx="397700" cy="397700"/>
          </a:xfrm>
          <a:prstGeom prst="rect">
            <a:avLst/>
          </a:prstGeom>
        </p:spPr>
      </p:pic>
      <p:pic>
        <p:nvPicPr>
          <p:cNvPr id="7" name="Picture 6" descr="A yellow and blue qr code&#10;&#10;AI-generated content may be incorrect.">
            <a:extLst>
              <a:ext uri="{FF2B5EF4-FFF2-40B4-BE49-F238E27FC236}">
                <a16:creationId xmlns:a16="http://schemas.microsoft.com/office/drawing/2014/main" id="{58A248C9-C87F-CA39-5A29-27A598C12D8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2637" y="2989006"/>
            <a:ext cx="2108895" cy="207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647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77CACA"/>
        </a:solidFill>
        <a:ln w="29891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5fa39bc-6493-437d-bfd6-2500196d6a51" xsi:nil="true"/>
    <lcf76f155ced4ddcb4097134ff3c332f xmlns="9b7f6788-6088-4224-841c-a432c7b02de1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0131768A961A42949E8AC5B4044773" ma:contentTypeVersion="17" ma:contentTypeDescription="Create a new document." ma:contentTypeScope="" ma:versionID="b50bbfe03b8fc473c21803be45e2b808">
  <xsd:schema xmlns:xsd="http://www.w3.org/2001/XMLSchema" xmlns:xs="http://www.w3.org/2001/XMLSchema" xmlns:p="http://schemas.microsoft.com/office/2006/metadata/properties" xmlns:ns2="9b7f6788-6088-4224-841c-a432c7b02de1" xmlns:ns3="b5fa39bc-6493-437d-bfd6-2500196d6a51" targetNamespace="http://schemas.microsoft.com/office/2006/metadata/properties" ma:root="true" ma:fieldsID="aae988f1316bca3a05218f160883e6ae" ns2:_="" ns3:_="">
    <xsd:import namespace="9b7f6788-6088-4224-841c-a432c7b02de1"/>
    <xsd:import namespace="b5fa39bc-6493-437d-bfd6-2500196d6a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7f6788-6088-4224-841c-a432c7b02d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584225a0-67b9-4df3-ba63-c30cc3ecd9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fa39bc-6493-437d-bfd6-2500196d6a5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71cf8b03-c2a1-49a0-8be2-44ff74acbec4}" ma:internalName="TaxCatchAll" ma:showField="CatchAllData" ma:web="b5fa39bc-6493-437d-bfd6-2500196d6a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B0C2354-710B-494A-A86C-385B6EFE6503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9b7f6788-6088-4224-841c-a432c7b02de1"/>
    <ds:schemaRef ds:uri="http://purl.org/dc/dcmitype/"/>
    <ds:schemaRef ds:uri="http://www.w3.org/XML/1998/namespace"/>
    <ds:schemaRef ds:uri="b5fa39bc-6493-437d-bfd6-2500196d6a51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ABC4D1B9-82AA-4FAB-9A12-2F37A4D02D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7f6788-6088-4224-841c-a432c7b02de1"/>
    <ds:schemaRef ds:uri="b5fa39bc-6493-437d-bfd6-2500196d6a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8DEC18A-14B6-41C0-AC51-734D8A16FCC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11ec925-5971-49a7-8d1d-462f50387b42}" enabled="0" method="" siteId="{211ec925-5971-49a7-8d1d-462f50387b4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1061</Words>
  <Application>Microsoft Office PowerPoint</Application>
  <PresentationFormat>Widescreen</PresentationFormat>
  <Paragraphs>85</Paragraphs>
  <Slides>19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Aptos</vt:lpstr>
      <vt:lpstr>Aptos Display</vt:lpstr>
      <vt:lpstr>Arial</vt:lpstr>
      <vt:lpstr>RooneySans Bold</vt:lpstr>
      <vt:lpstr>RooneySans Heavy</vt:lpstr>
      <vt:lpstr>RooneySans Light</vt:lpstr>
      <vt:lpstr>RooneySans Regular</vt:lpstr>
      <vt:lpstr>Office Theme</vt:lpstr>
      <vt:lpstr>PowerPoint Presentation</vt:lpstr>
      <vt:lpstr>Welcome to  our assembly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Cameron Davies</dc:creator>
  <cp:lastModifiedBy>Kath Horgan</cp:lastModifiedBy>
  <cp:revision>3</cp:revision>
  <dcterms:created xsi:type="dcterms:W3CDTF">2025-04-17T08:45:17Z</dcterms:created>
  <dcterms:modified xsi:type="dcterms:W3CDTF">2026-10-01T16:34:57Z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0x010100B90131768A961A42949E8AC5B4044773</vt:lpwstr>
  </property>
  <property fmtid="{D5CDD505-2E9C-101B-9397-08002B2CF9AE}" pid="3" name="MediaServiceImageTags">
    <vt:lpwstr/>
  </property>
</Properties>
</file>